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x="8953500" cy="7505700"/>
  <p:notesSz cx="6858000" cy="9144000"/>
  <p:embeddedFontLst>
    <p:embeddedFont>
      <p:font typeface="Arimo" panose="020B0604020202020204" pitchFamily="34" charset="0"/>
      <p:regular r:id="rId33"/>
    </p:embeddedFont>
    <p:embeddedFont>
      <p:font typeface="Calibri" panose="020F0502020204030204" pitchFamily="34" charset="0"/>
      <p:regular r:id="rId34"/>
      <p:bold r:id="rId35"/>
      <p:italic r:id="rId36"/>
      <p:boldItalic r:id="rId37"/>
    </p:embeddedFont>
    <p:embeddedFont>
      <p:font typeface="Helveticish" panose="020B0604020202020204" pitchFamily="34" charset="0"/>
      <p:regular r:id="rId38"/>
    </p:embeddedFont>
    <p:embeddedFont>
      <p:font typeface="Helveticish Bold" panose="020B0704020202020204" pitchFamily="34" charset="0"/>
      <p:regular r:id="rId39"/>
      <p:bold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26" autoAdjust="0"/>
  </p:normalViewPr>
  <p:slideViewPr>
    <p:cSldViewPr>
      <p:cViewPr varScale="1">
        <p:scale>
          <a:sx n="110" d="100"/>
          <a:sy n="110" d="100"/>
        </p:scale>
        <p:origin x="228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05.06.2020</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05.06.2020</a:t>
            </a:fld>
            <a:endParaRPr lang="cs-CZ"/>
          </a:p>
        </p:txBody>
      </p:sp>
      <p:sp>
        <p:nvSpPr>
          <p:cNvPr id="4" name="Slide Image Placeholder 3"/>
          <p:cNvSpPr>
            <a:spLocks noGrp="1" noRot="1" noChangeAspect="1"/>
          </p:cNvSpPr>
          <p:nvPr>
            <p:ph type="sldImg" idx="2"/>
          </p:nvPr>
        </p:nvSpPr>
        <p:spPr>
          <a:xfrm>
            <a:off x="3041650" y="512763"/>
            <a:ext cx="30607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Concerned about health and safety on the farm?  Visit GPCAH.org and contact us with your questions. #farmers #COVID19 #farmsafety #USAgCenterSafety #agsafetytips #coronavirus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05.06.2020</a:t>
            </a:fld>
            <a:endParaRPr lang="cs-CZ"/>
          </a:p>
        </p:txBody>
      </p:sp>
      <p:sp>
        <p:nvSpPr>
          <p:cNvPr id="4" name="Slide Image Placeholder 3"/>
          <p:cNvSpPr>
            <a:spLocks noGrp="1" noRot="1" noChangeAspect="1"/>
          </p:cNvSpPr>
          <p:nvPr>
            <p:ph type="sldImg" idx="2"/>
          </p:nvPr>
        </p:nvSpPr>
        <p:spPr>
          <a:xfrm>
            <a:off x="3041650" y="512763"/>
            <a:ext cx="30607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Farmworkers may also need gloves, face protection, and eye protection when cleaning and disinfecting. #COVID19 #farmsafety #USAgCenterSafety #agsafetytips #coronavirus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10</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05.06.2020</a:t>
            </a:fld>
            <a:endParaRPr lang="cs-CZ"/>
          </a:p>
        </p:txBody>
      </p:sp>
      <p:sp>
        <p:nvSpPr>
          <p:cNvPr id="4" name="Slide Image Placeholder 3"/>
          <p:cNvSpPr>
            <a:spLocks noGrp="1" noRot="1" noChangeAspect="1"/>
          </p:cNvSpPr>
          <p:nvPr>
            <p:ph type="sldImg" idx="2"/>
          </p:nvPr>
        </p:nvSpPr>
        <p:spPr>
          <a:xfrm>
            <a:off x="3041650" y="512763"/>
            <a:ext cx="30607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What if I don't have access to an N-95 respirator? Wear clean cloth face coverings (even when physical distancing). #COVID19 #farmsafety #USAgCenterSafety #agsafetytips #coronavirus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11</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05.06.2020</a:t>
            </a:fld>
            <a:endParaRPr lang="cs-CZ"/>
          </a:p>
        </p:txBody>
      </p:sp>
      <p:sp>
        <p:nvSpPr>
          <p:cNvPr id="4" name="Slide Image Placeholder 3"/>
          <p:cNvSpPr>
            <a:spLocks noGrp="1" noRot="1" noChangeAspect="1"/>
          </p:cNvSpPr>
          <p:nvPr>
            <p:ph type="sldImg" idx="2"/>
          </p:nvPr>
        </p:nvSpPr>
        <p:spPr>
          <a:xfrm>
            <a:off x="3041650" y="512763"/>
            <a:ext cx="30607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Don't share cloth face coverings among workers unless adequately laundered between uses. #COVID19 #farmsafety #USAgCenterSafety #agsafetytips #coronavirus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12</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05.06.2020</a:t>
            </a:fld>
            <a:endParaRPr lang="cs-CZ"/>
          </a:p>
        </p:txBody>
      </p:sp>
      <p:sp>
        <p:nvSpPr>
          <p:cNvPr id="4" name="Slide Image Placeholder 3"/>
          <p:cNvSpPr>
            <a:spLocks noGrp="1" noRot="1" noChangeAspect="1"/>
          </p:cNvSpPr>
          <p:nvPr>
            <p:ph type="sldImg" idx="2"/>
          </p:nvPr>
        </p:nvSpPr>
        <p:spPr>
          <a:xfrm>
            <a:off x="3041650" y="512763"/>
            <a:ext cx="30607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Help contain the virus by preventing the spread of germs. Follow us for the latest recommendations on COVID-19 safety.  #farmers #COVID19 #farmsafety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13</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05.06.2020</a:t>
            </a:fld>
            <a:endParaRPr lang="cs-CZ"/>
          </a:p>
        </p:txBody>
      </p:sp>
      <p:sp>
        <p:nvSpPr>
          <p:cNvPr id="4" name="Slide Image Placeholder 3"/>
          <p:cNvSpPr>
            <a:spLocks noGrp="1" noRot="1" noChangeAspect="1"/>
          </p:cNvSpPr>
          <p:nvPr>
            <p:ph type="sldImg" idx="2"/>
          </p:nvPr>
        </p:nvSpPr>
        <p:spPr>
          <a:xfrm>
            <a:off x="3041650" y="512763"/>
            <a:ext cx="30607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Make it easy for farm workers to protect their health and safety on the job. https://bit.ly/handwashing42. #COVID19 #farmsafety #USAgCenterSafety #agsafetytips #coronavirus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14</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05.06.2020</a:t>
            </a:fld>
            <a:endParaRPr lang="cs-CZ"/>
          </a:p>
        </p:txBody>
      </p:sp>
      <p:sp>
        <p:nvSpPr>
          <p:cNvPr id="4" name="Slide Image Placeholder 3"/>
          <p:cNvSpPr>
            <a:spLocks noGrp="1" noRot="1" noChangeAspect="1"/>
          </p:cNvSpPr>
          <p:nvPr>
            <p:ph type="sldImg" idx="2"/>
          </p:nvPr>
        </p:nvSpPr>
        <p:spPr>
          <a:xfrm>
            <a:off x="3041650" y="512763"/>
            <a:ext cx="30607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When should I wash my hands or use sanitizer with at least 60% alcohol?  </a:t>
            </a:r>
          </a:p>
          <a:p>
            <a:pPr lvl="0"/>
            <a:r>
              <a:rPr lang="en-US"/>
              <a:t>#COVID19 #farmsafety #USAgCenterSafety #agsafetytips #coronavirus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15</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05.06.2020</a:t>
            </a:fld>
            <a:endParaRPr lang="cs-CZ"/>
          </a:p>
        </p:txBody>
      </p:sp>
      <p:sp>
        <p:nvSpPr>
          <p:cNvPr id="4" name="Slide Image Placeholder 3"/>
          <p:cNvSpPr>
            <a:spLocks noGrp="1" noRot="1" noChangeAspect="1"/>
          </p:cNvSpPr>
          <p:nvPr>
            <p:ph type="sldImg" idx="2"/>
          </p:nvPr>
        </p:nvSpPr>
        <p:spPr>
          <a:xfrm>
            <a:off x="3041650" y="512763"/>
            <a:ext cx="30607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To prevent the spread of COVID-19, limit any sharing of equipment and tools. If you</a:t>
            </a:r>
          </a:p>
          <a:p>
            <a:pPr lvl="0"/>
            <a:r>
              <a:rPr lang="en-US"/>
              <a:t>must share tools, clean and disinfect them first. https://bit.ly/EPA-disinfect. #COVID19 #farmsafety #USAgCenterSafety #agsafetytips #coronavirus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16</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05.06.2020</a:t>
            </a:fld>
            <a:endParaRPr lang="cs-CZ"/>
          </a:p>
        </p:txBody>
      </p:sp>
      <p:sp>
        <p:nvSpPr>
          <p:cNvPr id="4" name="Slide Image Placeholder 3"/>
          <p:cNvSpPr>
            <a:spLocks noGrp="1" noRot="1" noChangeAspect="1"/>
          </p:cNvSpPr>
          <p:nvPr>
            <p:ph type="sldImg" idx="2"/>
          </p:nvPr>
        </p:nvSpPr>
        <p:spPr>
          <a:xfrm>
            <a:off x="3041650" y="512763"/>
            <a:ext cx="30607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Keep shared spaces clean! Follow us for the latest recommendations on COVID-19 safety. #COVID19 #farmsafety #USAgCenterSafety #agsafetytips #coronavirus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17</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05.06.2020</a:t>
            </a:fld>
            <a:endParaRPr lang="cs-CZ"/>
          </a:p>
        </p:txBody>
      </p:sp>
      <p:sp>
        <p:nvSpPr>
          <p:cNvPr id="4" name="Slide Image Placeholder 3"/>
          <p:cNvSpPr>
            <a:spLocks noGrp="1" noRot="1" noChangeAspect="1"/>
          </p:cNvSpPr>
          <p:nvPr>
            <p:ph type="sldImg" idx="2"/>
          </p:nvPr>
        </p:nvSpPr>
        <p:spPr>
          <a:xfrm>
            <a:off x="3041650" y="512763"/>
            <a:ext cx="30607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Keep shared spaces clean! Follow us for the latest recommendations on COVID-19 safety. #COVID19 #farmsafety #USAgCenterSafety #agsafetytips #coronavirus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18</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05.06.2020</a:t>
            </a:fld>
            <a:endParaRPr lang="cs-CZ"/>
          </a:p>
        </p:txBody>
      </p:sp>
      <p:sp>
        <p:nvSpPr>
          <p:cNvPr id="4" name="Slide Image Placeholder 3"/>
          <p:cNvSpPr>
            <a:spLocks noGrp="1" noRot="1" noChangeAspect="1"/>
          </p:cNvSpPr>
          <p:nvPr>
            <p:ph type="sldImg" idx="2"/>
          </p:nvPr>
        </p:nvSpPr>
        <p:spPr>
          <a:xfrm>
            <a:off x="3041650" y="512763"/>
            <a:ext cx="30607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Training workers during an epidemic is a new thing! Use PPE training videos or in-person demos (don't forget to physically distance). </a:t>
            </a:r>
          </a:p>
          <a:p>
            <a:pPr lvl="0"/>
            <a:r>
              <a:rPr lang="en-US"/>
              <a:t>Ensure PPE is used properly by all farmworkers. #COVID19 #farmsafety #USAgCenterSafety #agsafetytips #coronavirus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19</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05.06.2020</a:t>
            </a:fld>
            <a:endParaRPr lang="cs-CZ"/>
          </a:p>
        </p:txBody>
      </p:sp>
      <p:sp>
        <p:nvSpPr>
          <p:cNvPr id="4" name="Slide Image Placeholder 3"/>
          <p:cNvSpPr>
            <a:spLocks noGrp="1" noRot="1" noChangeAspect="1"/>
          </p:cNvSpPr>
          <p:nvPr>
            <p:ph type="sldImg" idx="2"/>
          </p:nvPr>
        </p:nvSpPr>
        <p:spPr>
          <a:xfrm>
            <a:off x="3041650" y="512763"/>
            <a:ext cx="30607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COVID-19 is a respiratory illness caused by a new virus called SARS-CoV-2. Do you and your employees know the symptoms? #COVID19 #farmsafety #USAgCenterSafety #agsafetytips #coronavirus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a:t>
            </a:fld>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05.06.2020</a:t>
            </a:fld>
            <a:endParaRPr lang="cs-CZ"/>
          </a:p>
        </p:txBody>
      </p:sp>
      <p:sp>
        <p:nvSpPr>
          <p:cNvPr id="4" name="Slide Image Placeholder 3"/>
          <p:cNvSpPr>
            <a:spLocks noGrp="1" noRot="1" noChangeAspect="1"/>
          </p:cNvSpPr>
          <p:nvPr>
            <p:ph type="sldImg" idx="2"/>
          </p:nvPr>
        </p:nvSpPr>
        <p:spPr>
          <a:xfrm>
            <a:off x="3041650" y="512763"/>
            <a:ext cx="30607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Sick employees should restrict exposure to animals and pets. If personnel needs to be within 6 feet of a sick coworker, appropriate PPE should be used. #COVID19 #farmsafety #USAgCenterSafety #agsafetytips #coronavirus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20</a:t>
            </a:fld>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05.06.2020</a:t>
            </a:fld>
            <a:endParaRPr lang="cs-CZ"/>
          </a:p>
        </p:txBody>
      </p:sp>
      <p:sp>
        <p:nvSpPr>
          <p:cNvPr id="4" name="Slide Image Placeholder 3"/>
          <p:cNvSpPr>
            <a:spLocks noGrp="1" noRot="1" noChangeAspect="1"/>
          </p:cNvSpPr>
          <p:nvPr>
            <p:ph type="sldImg" idx="2"/>
          </p:nvPr>
        </p:nvSpPr>
        <p:spPr>
          <a:xfrm>
            <a:off x="3041650" y="512763"/>
            <a:ext cx="30607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Farm workers: limit the spread of COVID-19 by taking these steps:</a:t>
            </a:r>
          </a:p>
          <a:p>
            <a:pPr lvl="0"/>
            <a:r>
              <a:rPr lang="en-US"/>
              <a:t>#COVID19 #farmsafety #USAgCenterSafety #agsafetytips #coronavirus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21</a:t>
            </a:fld>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05.06.2020</a:t>
            </a:fld>
            <a:endParaRPr lang="cs-CZ"/>
          </a:p>
        </p:txBody>
      </p:sp>
      <p:sp>
        <p:nvSpPr>
          <p:cNvPr id="4" name="Slide Image Placeholder 3"/>
          <p:cNvSpPr>
            <a:spLocks noGrp="1" noRot="1" noChangeAspect="1"/>
          </p:cNvSpPr>
          <p:nvPr>
            <p:ph type="sldImg" idx="2"/>
          </p:nvPr>
        </p:nvSpPr>
        <p:spPr>
          <a:xfrm>
            <a:off x="3041650" y="512763"/>
            <a:ext cx="30607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Taking a child into the worksite not only exposes them to hazards like chemicals and equipment, but also can distract workers and lead to incidents. #COVID19 #farmsafety #USAgCenterSafety #agsafetytips #coronavirus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22</a:t>
            </a:fld>
            <a:endParaRPr 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05.06.2020</a:t>
            </a:fld>
            <a:endParaRPr lang="cs-CZ"/>
          </a:p>
        </p:txBody>
      </p:sp>
      <p:sp>
        <p:nvSpPr>
          <p:cNvPr id="4" name="Slide Image Placeholder 3"/>
          <p:cNvSpPr>
            <a:spLocks noGrp="1" noRot="1" noChangeAspect="1"/>
          </p:cNvSpPr>
          <p:nvPr>
            <p:ph type="sldImg" idx="2"/>
          </p:nvPr>
        </p:nvSpPr>
        <p:spPr>
          <a:xfrm>
            <a:off x="3041650" y="512763"/>
            <a:ext cx="30607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Did you know The CDC has issued guidance to protect farm owners, operators, workers and families from Coronavirus Disease 2019 (COVID-19)?  If possible, continue sending your children to childcare while you are working at the farm. For more information visit https://www.cdc.gov/coronavirus/2019-ncov/community/schools-childcare/guidance-for-childcare.html.  #farmers  #COVID19 #farmsafety #USAgCenterSafety #agsafetytips #coronavirus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23</a:t>
            </a:fld>
            <a:endParaRPr 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05.06.2020</a:t>
            </a:fld>
            <a:endParaRPr lang="cs-CZ"/>
          </a:p>
        </p:txBody>
      </p:sp>
      <p:sp>
        <p:nvSpPr>
          <p:cNvPr id="4" name="Slide Image Placeholder 3"/>
          <p:cNvSpPr>
            <a:spLocks noGrp="1" noRot="1" noChangeAspect="1"/>
          </p:cNvSpPr>
          <p:nvPr>
            <p:ph type="sldImg" idx="2"/>
          </p:nvPr>
        </p:nvSpPr>
        <p:spPr>
          <a:xfrm>
            <a:off x="3041650" y="512763"/>
            <a:ext cx="30607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Most children are home now because K-12 schools, childcare and summer programs have been shutdown or canceled because of Coronavirus Disease 2019 (COVID-19).  However, the CDC says: “even when homes and worksites overlap, continue to restrict children from the worksite.”  Here are some great guidelines. https://cultivatesafety.org/safety-guidelines-search/   #farmers  #COVID19 #farmsafety #USAgCenterSafety #agsafetytips #coronavirus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24</a:t>
            </a:fld>
            <a:endParaRPr 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05.06.2020</a:t>
            </a:fld>
            <a:endParaRPr lang="cs-CZ"/>
          </a:p>
        </p:txBody>
      </p:sp>
      <p:sp>
        <p:nvSpPr>
          <p:cNvPr id="4" name="Slide Image Placeholder 3"/>
          <p:cNvSpPr>
            <a:spLocks noGrp="1" noRot="1" noChangeAspect="1"/>
          </p:cNvSpPr>
          <p:nvPr>
            <p:ph type="sldImg" idx="2"/>
          </p:nvPr>
        </p:nvSpPr>
        <p:spPr>
          <a:xfrm>
            <a:off x="3041650" y="512763"/>
            <a:ext cx="30607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Follow child labor laws, provide extra supervision, and teach young workers about ways they can protect themselves, such as using PPE and physical distancing. #COVID19 #farmsafety #USAgCenterSafety #agsafetytips #coronavirus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25</a:t>
            </a:fld>
            <a:endParaRPr 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05.06.2020</a:t>
            </a:fld>
            <a:endParaRPr lang="cs-CZ"/>
          </a:p>
        </p:txBody>
      </p:sp>
      <p:sp>
        <p:nvSpPr>
          <p:cNvPr id="4" name="Slide Image Placeholder 3"/>
          <p:cNvSpPr>
            <a:spLocks noGrp="1" noRot="1" noChangeAspect="1"/>
          </p:cNvSpPr>
          <p:nvPr>
            <p:ph type="sldImg" idx="2"/>
          </p:nvPr>
        </p:nvSpPr>
        <p:spPr>
          <a:xfrm>
            <a:off x="3041650" y="512763"/>
            <a:ext cx="30607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The CDC has issued guidance to protect farm owners, operators, workers and families from Coronavirus Disease 2019 (COVID-19). There is no evidence that livestock, crops, or product that workers involved in production agriculture may handle are a source of SARS-CoV-2 infection. However, close contact with coworkers in their work environments may contribute to their potential exposures. For more information visit https://www.cdc.gov/coronavirus/2019-ncov/prevent-getting-sick/how-covid-spreads.html.  #farmers #COVID19 #farmsafety #CultivateSafety  #farmers #COVID19 #farmsafety #CultivateSafety . #COVID19 #farmsafety #USAgCenterSafety #agsafetytips #coronavirus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26</a:t>
            </a:fld>
            <a:endParaRPr 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05.06.2020</a:t>
            </a:fld>
            <a:endParaRPr lang="cs-CZ"/>
          </a:p>
        </p:txBody>
      </p:sp>
      <p:sp>
        <p:nvSpPr>
          <p:cNvPr id="4" name="Slide Image Placeholder 3"/>
          <p:cNvSpPr>
            <a:spLocks noGrp="1" noRot="1" noChangeAspect="1"/>
          </p:cNvSpPr>
          <p:nvPr>
            <p:ph type="sldImg" idx="2"/>
          </p:nvPr>
        </p:nvSpPr>
        <p:spPr>
          <a:xfrm>
            <a:off x="3041650" y="512763"/>
            <a:ext cx="30607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Hang posters where your farm workers can see them. CDC has free, simple posters available to download and print, some of which are translated into different languages. Get posters at https://bit.ly/CDCPOSTERS.  #COVID19 #farmsafety #USAgCenterSafety #agsafetytips #coronavirus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27</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05.06.2020</a:t>
            </a:fld>
            <a:endParaRPr lang="cs-CZ"/>
          </a:p>
        </p:txBody>
      </p:sp>
      <p:sp>
        <p:nvSpPr>
          <p:cNvPr id="4" name="Slide Image Placeholder 3"/>
          <p:cNvSpPr>
            <a:spLocks noGrp="1" noRot="1" noChangeAspect="1"/>
          </p:cNvSpPr>
          <p:nvPr>
            <p:ph type="sldImg" idx="2"/>
          </p:nvPr>
        </p:nvSpPr>
        <p:spPr>
          <a:xfrm>
            <a:off x="3041650" y="512763"/>
            <a:ext cx="30607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COVID-19 can spread when a person talks, coughs, or sneezes. Avoid touching shared surfaces and then touching your mouth, nose, eyes. #COVID19 #farmsafety #USAgCenterSafety #agsafetytips #coronavirus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05.06.2020</a:t>
            </a:fld>
            <a:endParaRPr lang="cs-CZ"/>
          </a:p>
        </p:txBody>
      </p:sp>
      <p:sp>
        <p:nvSpPr>
          <p:cNvPr id="4" name="Slide Image Placeholder 3"/>
          <p:cNvSpPr>
            <a:spLocks noGrp="1" noRot="1" noChangeAspect="1"/>
          </p:cNvSpPr>
          <p:nvPr>
            <p:ph type="sldImg" idx="2"/>
          </p:nvPr>
        </p:nvSpPr>
        <p:spPr>
          <a:xfrm>
            <a:off x="3041650" y="512763"/>
            <a:ext cx="30607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Use new CDC guidelines for ag to develop a COVID-19 health and safety plan for your</a:t>
            </a:r>
          </a:p>
          <a:p>
            <a:pPr lvl="0"/>
            <a:r>
              <a:rPr lang="en-US"/>
              <a:t>workplace. Learn more at https://bit.ly/2TG74V6. #COVID19 #farmsafety #USAgCenterSafety #agsafetytips #coronavirus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05.06.2020</a:t>
            </a:fld>
            <a:endParaRPr lang="cs-CZ"/>
          </a:p>
        </p:txBody>
      </p:sp>
      <p:sp>
        <p:nvSpPr>
          <p:cNvPr id="4" name="Slide Image Placeholder 3"/>
          <p:cNvSpPr>
            <a:spLocks noGrp="1" noRot="1" noChangeAspect="1"/>
          </p:cNvSpPr>
          <p:nvPr>
            <p:ph type="sldImg" idx="2"/>
          </p:nvPr>
        </p:nvSpPr>
        <p:spPr>
          <a:xfrm>
            <a:off x="3041650" y="512763"/>
            <a:ext cx="30607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Farmers often work closely together both indoors and out. Prolonged close contact with potentially infected coworkers increases the risk of developing COVID-19. #COVID19 #farmsafety #USAgCenterSafety #agsafetytips #coronavirus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05.06.2020</a:t>
            </a:fld>
            <a:endParaRPr lang="cs-CZ"/>
          </a:p>
        </p:txBody>
      </p:sp>
      <p:sp>
        <p:nvSpPr>
          <p:cNvPr id="4" name="Slide Image Placeholder 3"/>
          <p:cNvSpPr>
            <a:spLocks noGrp="1" noRot="1" noChangeAspect="1"/>
          </p:cNvSpPr>
          <p:nvPr>
            <p:ph type="sldImg" idx="2"/>
          </p:nvPr>
        </p:nvSpPr>
        <p:spPr>
          <a:xfrm>
            <a:off x="3041650" y="512763"/>
            <a:ext cx="30607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Before doing a task, take a moment to stop, think, and act for safety. https://bit.ly/2ZsvHbF #COVID19 #farmsafety #USAgCenterSafety #agsafetytips #coronavirus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05.06.2020</a:t>
            </a:fld>
            <a:endParaRPr lang="cs-CZ"/>
          </a:p>
        </p:txBody>
      </p:sp>
      <p:sp>
        <p:nvSpPr>
          <p:cNvPr id="4" name="Slide Image Placeholder 3"/>
          <p:cNvSpPr>
            <a:spLocks noGrp="1" noRot="1" noChangeAspect="1"/>
          </p:cNvSpPr>
          <p:nvPr>
            <p:ph type="sldImg" idx="2"/>
          </p:nvPr>
        </p:nvSpPr>
        <p:spPr>
          <a:xfrm>
            <a:off x="3041650" y="512763"/>
            <a:ext cx="30607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Physical distancing on the farm: Reduce crew sizes; stagger work shifts, mealtimes, and breaks; alternate field rows; and remain 6-feet apart. Consider alternating normal shift schedules so workers are always around the same coworkers. #COVID19 #farmsafety #USAgCenterSafety #agsafetytips #coronavirus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05.06.2020</a:t>
            </a:fld>
            <a:endParaRPr lang="cs-CZ"/>
          </a:p>
        </p:txBody>
      </p:sp>
      <p:sp>
        <p:nvSpPr>
          <p:cNvPr id="4" name="Slide Image Placeholder 3"/>
          <p:cNvSpPr>
            <a:spLocks noGrp="1" noRot="1" noChangeAspect="1"/>
          </p:cNvSpPr>
          <p:nvPr>
            <p:ph type="sldImg" idx="2"/>
          </p:nvPr>
        </p:nvSpPr>
        <p:spPr>
          <a:xfrm>
            <a:off x="3041650" y="512763"/>
            <a:ext cx="30607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When a 6-foot distance between farmworkers is not possible the CDC guidelines suggest the following options:</a:t>
            </a:r>
          </a:p>
          <a:p>
            <a:pPr lvl="0"/>
            <a:r>
              <a:rPr lang="en-US"/>
              <a:t>#COVID19 #farmsafety #USAgCenterSafety #agsafetytips #coronavirus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05.06.2020</a:t>
            </a:fld>
            <a:endParaRPr lang="cs-CZ"/>
          </a:p>
        </p:txBody>
      </p:sp>
      <p:sp>
        <p:nvSpPr>
          <p:cNvPr id="4" name="Slide Image Placeholder 3"/>
          <p:cNvSpPr>
            <a:spLocks noGrp="1" noRot="1" noChangeAspect="1"/>
          </p:cNvSpPr>
          <p:nvPr>
            <p:ph type="sldImg" idx="2"/>
          </p:nvPr>
        </p:nvSpPr>
        <p:spPr>
          <a:xfrm>
            <a:off x="3041650" y="512763"/>
            <a:ext cx="30607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Use gloves made of lightweight nitrile or vinyl, or heavy-duty rubber work gloves that can be disinfected. #COVID19 #farmsafety #USAgCenterSafety #agsafetytips #coronavirus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6/5/20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4476750" y="1871882"/>
            <a:ext cx="3552637" cy="1019872"/>
            <a:chOff x="0" y="0"/>
            <a:chExt cx="1605806" cy="460986"/>
          </a:xfrm>
        </p:grpSpPr>
        <p:sp>
          <p:nvSpPr>
            <p:cNvPr id="3" name="Freeform 3"/>
            <p:cNvSpPr/>
            <p:nvPr/>
          </p:nvSpPr>
          <p:spPr>
            <a:xfrm>
              <a:off x="0" y="0"/>
              <a:ext cx="1605806" cy="460986"/>
            </a:xfrm>
            <a:custGeom>
              <a:avLst/>
              <a:gdLst/>
              <a:ahLst/>
              <a:cxnLst/>
              <a:rect l="l" t="t" r="r" b="b"/>
              <a:pathLst>
                <a:path w="1605806" h="460986">
                  <a:moveTo>
                    <a:pt x="0" y="0"/>
                  </a:moveTo>
                  <a:lnTo>
                    <a:pt x="1605806" y="0"/>
                  </a:lnTo>
                  <a:lnTo>
                    <a:pt x="1605806" y="460986"/>
                  </a:lnTo>
                  <a:lnTo>
                    <a:pt x="0" y="460986"/>
                  </a:lnTo>
                  <a:close/>
                </a:path>
              </a:pathLst>
            </a:custGeom>
            <a:solidFill>
              <a:srgbClr val="38761D"/>
            </a:solidFill>
          </p:spPr>
        </p:sp>
      </p:grpSp>
      <p:grpSp>
        <p:nvGrpSpPr>
          <p:cNvPr id="4" name="Group 4"/>
          <p:cNvGrpSpPr/>
          <p:nvPr/>
        </p:nvGrpSpPr>
        <p:grpSpPr>
          <a:xfrm>
            <a:off x="4595946" y="1499389"/>
            <a:ext cx="5015300" cy="1200209"/>
            <a:chOff x="0" y="0"/>
            <a:chExt cx="6687067" cy="1600278"/>
          </a:xfrm>
        </p:grpSpPr>
        <p:sp>
          <p:nvSpPr>
            <p:cNvPr id="5" name="TextBox 5"/>
            <p:cNvSpPr txBox="1"/>
            <p:nvPr/>
          </p:nvSpPr>
          <p:spPr>
            <a:xfrm>
              <a:off x="0" y="657189"/>
              <a:ext cx="4427510" cy="943089"/>
            </a:xfrm>
            <a:prstGeom prst="rect">
              <a:avLst/>
            </a:prstGeom>
          </p:spPr>
          <p:txBody>
            <a:bodyPr lIns="0" tIns="0" rIns="0" bIns="0" rtlCol="0" anchor="t">
              <a:spAutoFit/>
            </a:bodyPr>
            <a:lstStyle/>
            <a:p>
              <a:pPr algn="l">
                <a:lnSpc>
                  <a:spcPts val="2897"/>
                </a:lnSpc>
              </a:pPr>
              <a:r>
                <a:rPr lang="en-US" sz="2130">
                  <a:solidFill>
                    <a:srgbClr val="FFFFFF"/>
                  </a:solidFill>
                  <a:latin typeface="Helveticish"/>
                </a:rPr>
                <a:t>We're here for you. Ask us anything at GPCAH.org.</a:t>
              </a:r>
            </a:p>
          </p:txBody>
        </p:sp>
        <p:sp>
          <p:nvSpPr>
            <p:cNvPr id="6" name="TextBox 6"/>
            <p:cNvSpPr txBox="1"/>
            <p:nvPr/>
          </p:nvSpPr>
          <p:spPr>
            <a:xfrm>
              <a:off x="4702321" y="0"/>
              <a:ext cx="1984746" cy="891397"/>
            </a:xfrm>
            <a:prstGeom prst="rect">
              <a:avLst/>
            </a:prstGeom>
          </p:spPr>
          <p:txBody>
            <a:bodyPr lIns="0" tIns="0" rIns="0" bIns="0" rtlCol="0" anchor="t">
              <a:spAutoFit/>
            </a:bodyPr>
            <a:lstStyle/>
            <a:p>
              <a:pPr>
                <a:lnSpc>
                  <a:spcPts val="2672"/>
                </a:lnSpc>
              </a:pPr>
              <a:endParaRPr/>
            </a:p>
            <a:p>
              <a:pPr algn="l">
                <a:lnSpc>
                  <a:spcPts val="2672"/>
                </a:lnSpc>
              </a:pPr>
              <a:endParaRPr/>
            </a:p>
          </p:txBody>
        </p:sp>
        <p:sp>
          <p:nvSpPr>
            <p:cNvPr id="7" name="TextBox 7"/>
            <p:cNvSpPr txBox="1"/>
            <p:nvPr/>
          </p:nvSpPr>
          <p:spPr>
            <a:xfrm>
              <a:off x="4702321" y="648886"/>
              <a:ext cx="1984746" cy="452210"/>
            </a:xfrm>
            <a:prstGeom prst="rect">
              <a:avLst/>
            </a:prstGeom>
          </p:spPr>
          <p:txBody>
            <a:bodyPr lIns="0" tIns="0" rIns="0" bIns="0" rtlCol="0" anchor="t">
              <a:spAutoFit/>
            </a:bodyPr>
            <a:lstStyle/>
            <a:p>
              <a:pPr algn="l">
                <a:lnSpc>
                  <a:spcPts val="2897"/>
                </a:lnSpc>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85522" y="7204623"/>
            <a:ext cx="7280884" cy="217170"/>
          </a:xfrm>
          <a:prstGeom prst="rect">
            <a:avLst/>
          </a:prstGeom>
        </p:spPr>
        <p:txBody>
          <a:bodyPr lIns="0" tIns="0" rIns="0" bIns="0" rtlCol="0" anchor="t">
            <a:spAutoFit/>
          </a:bodyPr>
          <a:lstStyle/>
          <a:p>
            <a:pPr>
              <a:lnSpc>
                <a:spcPts val="1679"/>
              </a:lnSpc>
            </a:pPr>
            <a:r>
              <a:rPr lang="en-US" sz="1200">
                <a:solidFill>
                  <a:srgbClr val="000000"/>
                </a:solidFill>
                <a:latin typeface="Arimo"/>
              </a:rPr>
              <a:t>Source: CDC Agricultural Industry Guidance</a:t>
            </a:r>
          </a:p>
        </p:txBody>
      </p:sp>
      <p:grpSp>
        <p:nvGrpSpPr>
          <p:cNvPr id="3" name="Group 3"/>
          <p:cNvGrpSpPr/>
          <p:nvPr/>
        </p:nvGrpSpPr>
        <p:grpSpPr>
          <a:xfrm>
            <a:off x="606843" y="753065"/>
            <a:ext cx="6260177" cy="1212084"/>
            <a:chOff x="0" y="0"/>
            <a:chExt cx="2729292" cy="528440"/>
          </a:xfrm>
        </p:grpSpPr>
        <p:sp>
          <p:nvSpPr>
            <p:cNvPr id="4" name="Freeform 4"/>
            <p:cNvSpPr/>
            <p:nvPr/>
          </p:nvSpPr>
          <p:spPr>
            <a:xfrm>
              <a:off x="0" y="0"/>
              <a:ext cx="2729292" cy="528440"/>
            </a:xfrm>
            <a:custGeom>
              <a:avLst/>
              <a:gdLst/>
              <a:ahLst/>
              <a:cxnLst/>
              <a:rect l="l" t="t" r="r" b="b"/>
              <a:pathLst>
                <a:path w="2729292" h="528440">
                  <a:moveTo>
                    <a:pt x="0" y="0"/>
                  </a:moveTo>
                  <a:lnTo>
                    <a:pt x="2729292" y="0"/>
                  </a:lnTo>
                  <a:lnTo>
                    <a:pt x="2729292" y="528440"/>
                  </a:lnTo>
                  <a:lnTo>
                    <a:pt x="0" y="528440"/>
                  </a:lnTo>
                  <a:close/>
                </a:path>
              </a:pathLst>
            </a:custGeom>
            <a:solidFill>
              <a:srgbClr val="38761D"/>
            </a:solidFill>
          </p:spPr>
        </p:sp>
      </p:grpSp>
      <p:grpSp>
        <p:nvGrpSpPr>
          <p:cNvPr id="5" name="Group 5"/>
          <p:cNvGrpSpPr/>
          <p:nvPr/>
        </p:nvGrpSpPr>
        <p:grpSpPr>
          <a:xfrm>
            <a:off x="7086115" y="5179443"/>
            <a:ext cx="1690300" cy="825822"/>
            <a:chOff x="0" y="0"/>
            <a:chExt cx="2253733" cy="1101096"/>
          </a:xfrm>
        </p:grpSpPr>
        <p:sp>
          <p:nvSpPr>
            <p:cNvPr id="6" name="TextBox 6"/>
            <p:cNvSpPr txBox="1"/>
            <p:nvPr/>
          </p:nvSpPr>
          <p:spPr>
            <a:xfrm>
              <a:off x="0" y="0"/>
              <a:ext cx="2253733" cy="891397"/>
            </a:xfrm>
            <a:prstGeom prst="rect">
              <a:avLst/>
            </a:prstGeom>
          </p:spPr>
          <p:txBody>
            <a:bodyPr lIns="0" tIns="0" rIns="0" bIns="0" rtlCol="0" anchor="t">
              <a:spAutoFit/>
            </a:bodyPr>
            <a:lstStyle/>
            <a:p>
              <a:pPr>
                <a:lnSpc>
                  <a:spcPts val="2672"/>
                </a:lnSpc>
              </a:pPr>
              <a:endParaRPr/>
            </a:p>
            <a:p>
              <a:pPr algn="l">
                <a:lnSpc>
                  <a:spcPts val="2672"/>
                </a:lnSpc>
              </a:pPr>
              <a:endParaRPr/>
            </a:p>
          </p:txBody>
        </p:sp>
        <p:sp>
          <p:nvSpPr>
            <p:cNvPr id="7" name="TextBox 7"/>
            <p:cNvSpPr txBox="1"/>
            <p:nvPr/>
          </p:nvSpPr>
          <p:spPr>
            <a:xfrm>
              <a:off x="0" y="648886"/>
              <a:ext cx="2253733" cy="452210"/>
            </a:xfrm>
            <a:prstGeom prst="rect">
              <a:avLst/>
            </a:prstGeom>
          </p:spPr>
          <p:txBody>
            <a:bodyPr lIns="0" tIns="0" rIns="0" bIns="0" rtlCol="0" anchor="t">
              <a:spAutoFit/>
            </a:bodyPr>
            <a:lstStyle/>
            <a:p>
              <a:pPr algn="l">
                <a:lnSpc>
                  <a:spcPts val="2897"/>
                </a:lnSpc>
              </a:pPr>
              <a:endParaRPr/>
            </a:p>
          </p:txBody>
        </p:sp>
      </p:grpSp>
      <p:sp>
        <p:nvSpPr>
          <p:cNvPr id="8" name="TextBox 8"/>
          <p:cNvSpPr txBox="1"/>
          <p:nvPr/>
        </p:nvSpPr>
        <p:spPr>
          <a:xfrm>
            <a:off x="846812" y="777182"/>
            <a:ext cx="6298530" cy="1077858"/>
          </a:xfrm>
          <a:prstGeom prst="rect">
            <a:avLst/>
          </a:prstGeom>
        </p:spPr>
        <p:txBody>
          <a:bodyPr lIns="0" tIns="0" rIns="0" bIns="0" rtlCol="0" anchor="t">
            <a:spAutoFit/>
          </a:bodyPr>
          <a:lstStyle/>
          <a:p>
            <a:pPr>
              <a:lnSpc>
                <a:spcPts val="2897"/>
              </a:lnSpc>
            </a:pPr>
            <a:r>
              <a:rPr lang="en-US" sz="2130">
                <a:solidFill>
                  <a:srgbClr val="FFFFFF"/>
                </a:solidFill>
                <a:latin typeface="Helveticish"/>
              </a:rPr>
              <a:t>Consider allowing your farmworkers to voluntarily </a:t>
            </a:r>
          </a:p>
          <a:p>
            <a:pPr>
              <a:lnSpc>
                <a:spcPts val="2897"/>
              </a:lnSpc>
            </a:pPr>
            <a:r>
              <a:rPr lang="en-US" sz="2130">
                <a:solidFill>
                  <a:srgbClr val="FFFFFF"/>
                </a:solidFill>
                <a:latin typeface="Helveticish"/>
              </a:rPr>
              <a:t>use filtering-facepieces respirators (such as an </a:t>
            </a:r>
          </a:p>
          <a:p>
            <a:pPr algn="l">
              <a:lnSpc>
                <a:spcPts val="2897"/>
              </a:lnSpc>
            </a:pPr>
            <a:r>
              <a:rPr lang="en-US" sz="2130">
                <a:solidFill>
                  <a:srgbClr val="FFFFFF"/>
                </a:solidFill>
                <a:latin typeface="Helveticish"/>
              </a:rPr>
              <a:t>N95 or stronger, if available).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81A1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04" y="14462"/>
            <a:ext cx="8952596" cy="7491238"/>
          </a:xfrm>
          <a:prstGeom prst="rect">
            <a:avLst/>
          </a:prstGeom>
        </p:spPr>
      </p:pic>
      <p:grpSp>
        <p:nvGrpSpPr>
          <p:cNvPr id="3" name="Group 3"/>
          <p:cNvGrpSpPr/>
          <p:nvPr/>
        </p:nvGrpSpPr>
        <p:grpSpPr>
          <a:xfrm>
            <a:off x="850577" y="2447366"/>
            <a:ext cx="7477371" cy="3136847"/>
            <a:chOff x="0" y="0"/>
            <a:chExt cx="3466666" cy="1454308"/>
          </a:xfrm>
        </p:grpSpPr>
        <p:sp>
          <p:nvSpPr>
            <p:cNvPr id="4" name="Freeform 4"/>
            <p:cNvSpPr/>
            <p:nvPr/>
          </p:nvSpPr>
          <p:spPr>
            <a:xfrm>
              <a:off x="0" y="0"/>
              <a:ext cx="3466666" cy="1454308"/>
            </a:xfrm>
            <a:custGeom>
              <a:avLst/>
              <a:gdLst/>
              <a:ahLst/>
              <a:cxnLst/>
              <a:rect l="l" t="t" r="r" b="b"/>
              <a:pathLst>
                <a:path w="3466666" h="1454308">
                  <a:moveTo>
                    <a:pt x="0" y="0"/>
                  </a:moveTo>
                  <a:lnTo>
                    <a:pt x="3466666" y="0"/>
                  </a:lnTo>
                  <a:lnTo>
                    <a:pt x="3466666" y="1454308"/>
                  </a:lnTo>
                  <a:lnTo>
                    <a:pt x="0" y="1454308"/>
                  </a:lnTo>
                  <a:close/>
                </a:path>
              </a:pathLst>
            </a:custGeom>
            <a:solidFill>
              <a:srgbClr val="38761D"/>
            </a:solidFill>
          </p:spPr>
        </p:sp>
      </p:grpSp>
      <p:sp>
        <p:nvSpPr>
          <p:cNvPr id="5" name="TextBox 5"/>
          <p:cNvSpPr txBox="1"/>
          <p:nvPr/>
        </p:nvSpPr>
        <p:spPr>
          <a:xfrm>
            <a:off x="185522" y="7204623"/>
            <a:ext cx="7280884" cy="217170"/>
          </a:xfrm>
          <a:prstGeom prst="rect">
            <a:avLst/>
          </a:prstGeom>
        </p:spPr>
        <p:txBody>
          <a:bodyPr lIns="0" tIns="0" rIns="0" bIns="0" rtlCol="0" anchor="t">
            <a:spAutoFit/>
          </a:bodyPr>
          <a:lstStyle/>
          <a:p>
            <a:pPr>
              <a:lnSpc>
                <a:spcPts val="1679"/>
              </a:lnSpc>
            </a:pPr>
            <a:r>
              <a:rPr lang="en-US" sz="1200">
                <a:solidFill>
                  <a:srgbClr val="000000"/>
                </a:solidFill>
                <a:latin typeface="Arimo"/>
              </a:rPr>
              <a:t>Source: CDC Agricultural Industry Guidance</a:t>
            </a:r>
          </a:p>
        </p:txBody>
      </p:sp>
      <p:sp>
        <p:nvSpPr>
          <p:cNvPr id="6" name="TextBox 6"/>
          <p:cNvSpPr txBox="1"/>
          <p:nvPr/>
        </p:nvSpPr>
        <p:spPr>
          <a:xfrm>
            <a:off x="1135526" y="2735779"/>
            <a:ext cx="6907472" cy="2521921"/>
          </a:xfrm>
          <a:prstGeom prst="rect">
            <a:avLst/>
          </a:prstGeom>
        </p:spPr>
        <p:txBody>
          <a:bodyPr lIns="0" tIns="0" rIns="0" bIns="0" rtlCol="0" anchor="t">
            <a:spAutoFit/>
          </a:bodyPr>
          <a:lstStyle/>
          <a:p>
            <a:pPr>
              <a:lnSpc>
                <a:spcPts val="2897"/>
              </a:lnSpc>
            </a:pPr>
            <a:r>
              <a:rPr lang="en-US" sz="2130">
                <a:solidFill>
                  <a:srgbClr val="FFFFFF"/>
                </a:solidFill>
                <a:latin typeface="Helveticish"/>
              </a:rPr>
              <a:t>Cloth face coverings will not protect you from being exposed to COVID-19. They only help contain your respiratory droplets from spreading to others.</a:t>
            </a:r>
          </a:p>
          <a:p>
            <a:pPr>
              <a:lnSpc>
                <a:spcPts val="2897"/>
              </a:lnSpc>
            </a:pPr>
            <a:endParaRPr lang="en-US" sz="2130">
              <a:solidFill>
                <a:srgbClr val="FFFFFF"/>
              </a:solidFill>
              <a:latin typeface="Helveticish"/>
            </a:endParaRPr>
          </a:p>
          <a:p>
            <a:pPr algn="l">
              <a:lnSpc>
                <a:spcPts val="2897"/>
              </a:lnSpc>
            </a:pPr>
            <a:r>
              <a:rPr lang="en-US" sz="2130">
                <a:solidFill>
                  <a:srgbClr val="FFFFFF"/>
                </a:solidFill>
                <a:latin typeface="Helveticish"/>
              </a:rPr>
              <a:t>Cloth face coverings may increase the risk of heat-related illnesses, so drink more water, make water easily available, and take more breaks as appropriate.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85522" y="7204623"/>
            <a:ext cx="7280884" cy="217170"/>
          </a:xfrm>
          <a:prstGeom prst="rect">
            <a:avLst/>
          </a:prstGeom>
        </p:spPr>
        <p:txBody>
          <a:bodyPr lIns="0" tIns="0" rIns="0" bIns="0" rtlCol="0" anchor="t">
            <a:spAutoFit/>
          </a:bodyPr>
          <a:lstStyle/>
          <a:p>
            <a:pPr>
              <a:lnSpc>
                <a:spcPts val="1679"/>
              </a:lnSpc>
            </a:pPr>
            <a:r>
              <a:rPr lang="en-US" sz="1200">
                <a:solidFill>
                  <a:srgbClr val="FFFFFF"/>
                </a:solidFill>
                <a:latin typeface="Arimo"/>
              </a:rPr>
              <a:t>Source: CDC Agricultural Industry Guidance</a:t>
            </a:r>
          </a:p>
        </p:txBody>
      </p:sp>
      <p:grpSp>
        <p:nvGrpSpPr>
          <p:cNvPr id="3" name="Group 3"/>
          <p:cNvGrpSpPr/>
          <p:nvPr/>
        </p:nvGrpSpPr>
        <p:grpSpPr>
          <a:xfrm>
            <a:off x="310416" y="5270157"/>
            <a:ext cx="8332667" cy="1212084"/>
            <a:chOff x="0" y="0"/>
            <a:chExt cx="3632850" cy="528440"/>
          </a:xfrm>
        </p:grpSpPr>
        <p:sp>
          <p:nvSpPr>
            <p:cNvPr id="4" name="Freeform 4"/>
            <p:cNvSpPr/>
            <p:nvPr/>
          </p:nvSpPr>
          <p:spPr>
            <a:xfrm>
              <a:off x="0" y="0"/>
              <a:ext cx="3632850" cy="528440"/>
            </a:xfrm>
            <a:custGeom>
              <a:avLst/>
              <a:gdLst/>
              <a:ahLst/>
              <a:cxnLst/>
              <a:rect l="l" t="t" r="r" b="b"/>
              <a:pathLst>
                <a:path w="3632850" h="528440">
                  <a:moveTo>
                    <a:pt x="0" y="0"/>
                  </a:moveTo>
                  <a:lnTo>
                    <a:pt x="3632850" y="0"/>
                  </a:lnTo>
                  <a:lnTo>
                    <a:pt x="3632850" y="528440"/>
                  </a:lnTo>
                  <a:lnTo>
                    <a:pt x="0" y="528440"/>
                  </a:lnTo>
                  <a:close/>
                </a:path>
              </a:pathLst>
            </a:custGeom>
            <a:solidFill>
              <a:srgbClr val="38761D"/>
            </a:solidFill>
          </p:spPr>
        </p:sp>
      </p:grpSp>
      <p:sp>
        <p:nvSpPr>
          <p:cNvPr id="5" name="TextBox 5"/>
          <p:cNvSpPr txBox="1"/>
          <p:nvPr/>
        </p:nvSpPr>
        <p:spPr>
          <a:xfrm>
            <a:off x="452540" y="5318220"/>
            <a:ext cx="8048420" cy="1077858"/>
          </a:xfrm>
          <a:prstGeom prst="rect">
            <a:avLst/>
          </a:prstGeom>
        </p:spPr>
        <p:txBody>
          <a:bodyPr lIns="0" tIns="0" rIns="0" bIns="0" rtlCol="0" anchor="t">
            <a:spAutoFit/>
          </a:bodyPr>
          <a:lstStyle/>
          <a:p>
            <a:pPr algn="l">
              <a:lnSpc>
                <a:spcPts val="2897"/>
              </a:lnSpc>
            </a:pPr>
            <a:r>
              <a:rPr lang="en-US" sz="2130">
                <a:solidFill>
                  <a:srgbClr val="FFFFFF"/>
                </a:solidFill>
                <a:latin typeface="Helveticish"/>
              </a:rPr>
              <a:t>Clean your face coverings after each use. Contaminated cloth face coverings should be removed in a safe manner and disposed of or regularly cleaned in a washing machine after each use.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438633" y="5445006"/>
            <a:ext cx="8076235" cy="1631641"/>
            <a:chOff x="0" y="0"/>
            <a:chExt cx="3744312" cy="756463"/>
          </a:xfrm>
        </p:grpSpPr>
        <p:sp>
          <p:nvSpPr>
            <p:cNvPr id="3" name="Freeform 3"/>
            <p:cNvSpPr/>
            <p:nvPr/>
          </p:nvSpPr>
          <p:spPr>
            <a:xfrm>
              <a:off x="0" y="0"/>
              <a:ext cx="3744312" cy="756463"/>
            </a:xfrm>
            <a:custGeom>
              <a:avLst/>
              <a:gdLst/>
              <a:ahLst/>
              <a:cxnLst/>
              <a:rect l="l" t="t" r="r" b="b"/>
              <a:pathLst>
                <a:path w="3744312" h="756463">
                  <a:moveTo>
                    <a:pt x="0" y="0"/>
                  </a:moveTo>
                  <a:lnTo>
                    <a:pt x="3744312" y="0"/>
                  </a:lnTo>
                  <a:lnTo>
                    <a:pt x="3744312" y="756463"/>
                  </a:lnTo>
                  <a:lnTo>
                    <a:pt x="0" y="756463"/>
                  </a:lnTo>
                  <a:close/>
                </a:path>
              </a:pathLst>
            </a:custGeom>
            <a:solidFill>
              <a:srgbClr val="38761D"/>
            </a:solidFill>
          </p:spPr>
        </p:sp>
      </p:grpSp>
      <p:sp>
        <p:nvSpPr>
          <p:cNvPr id="4" name="TextBox 4"/>
          <p:cNvSpPr txBox="1"/>
          <p:nvPr/>
        </p:nvSpPr>
        <p:spPr>
          <a:xfrm>
            <a:off x="185522" y="7204623"/>
            <a:ext cx="7270931" cy="216925"/>
          </a:xfrm>
          <a:prstGeom prst="rect">
            <a:avLst/>
          </a:prstGeom>
        </p:spPr>
        <p:txBody>
          <a:bodyPr lIns="0" tIns="0" rIns="0" bIns="0" rtlCol="0" anchor="t">
            <a:spAutoFit/>
          </a:bodyPr>
          <a:lstStyle/>
          <a:p>
            <a:pPr>
              <a:lnSpc>
                <a:spcPts val="1677"/>
              </a:lnSpc>
            </a:pPr>
            <a:r>
              <a:rPr lang="en-US" sz="1198">
                <a:solidFill>
                  <a:srgbClr val="000000"/>
                </a:solidFill>
                <a:latin typeface="Arimo"/>
              </a:rPr>
              <a:t>Source: CDC Agricultural Industry Guidance</a:t>
            </a:r>
          </a:p>
        </p:txBody>
      </p:sp>
      <p:sp>
        <p:nvSpPr>
          <p:cNvPr id="5" name="TextBox 5"/>
          <p:cNvSpPr txBox="1"/>
          <p:nvPr/>
        </p:nvSpPr>
        <p:spPr>
          <a:xfrm>
            <a:off x="452540" y="5535149"/>
            <a:ext cx="8048420" cy="1438873"/>
          </a:xfrm>
          <a:prstGeom prst="rect">
            <a:avLst/>
          </a:prstGeom>
        </p:spPr>
        <p:txBody>
          <a:bodyPr lIns="0" tIns="0" rIns="0" bIns="0" rtlCol="0" anchor="t">
            <a:spAutoFit/>
          </a:bodyPr>
          <a:lstStyle/>
          <a:p>
            <a:pPr marL="351731" lvl="1" indent="-175866">
              <a:lnSpc>
                <a:spcPts val="2897"/>
              </a:lnSpc>
              <a:buFont typeface="Arial"/>
              <a:buChar char="•"/>
            </a:pPr>
            <a:r>
              <a:rPr lang="en-US" sz="2130">
                <a:solidFill>
                  <a:srgbClr val="FFFFFF"/>
                </a:solidFill>
                <a:latin typeface="Helveticish"/>
              </a:rPr>
              <a:t>Cover coughs and sneezes with tissue.</a:t>
            </a:r>
          </a:p>
          <a:p>
            <a:pPr marL="351731" lvl="1" indent="-175866">
              <a:lnSpc>
                <a:spcPts val="2897"/>
              </a:lnSpc>
              <a:buFont typeface="Arial"/>
              <a:buChar char="•"/>
            </a:pPr>
            <a:r>
              <a:rPr lang="en-US" sz="2130">
                <a:solidFill>
                  <a:srgbClr val="FFFFFF"/>
                </a:solidFill>
                <a:latin typeface="Helveticish"/>
              </a:rPr>
              <a:t>Throw used tissues away immediately.</a:t>
            </a:r>
          </a:p>
          <a:p>
            <a:pPr marL="351731" lvl="1" indent="-175865" algn="l">
              <a:lnSpc>
                <a:spcPts val="2897"/>
              </a:lnSpc>
              <a:buFont typeface="Arial"/>
              <a:buChar char="•"/>
            </a:pPr>
            <a:r>
              <a:rPr lang="en-US" sz="2130">
                <a:solidFill>
                  <a:srgbClr val="FFFFFF"/>
                </a:solidFill>
                <a:latin typeface="Helveticish"/>
              </a:rPr>
              <a:t>If you don't have a tissue, cough or sneeze into your elbow, not your hands.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438633" y="5445006"/>
            <a:ext cx="8076235" cy="1631641"/>
            <a:chOff x="0" y="0"/>
            <a:chExt cx="3744312" cy="756463"/>
          </a:xfrm>
        </p:grpSpPr>
        <p:sp>
          <p:nvSpPr>
            <p:cNvPr id="3" name="Freeform 3"/>
            <p:cNvSpPr/>
            <p:nvPr/>
          </p:nvSpPr>
          <p:spPr>
            <a:xfrm>
              <a:off x="0" y="0"/>
              <a:ext cx="3744312" cy="756463"/>
            </a:xfrm>
            <a:custGeom>
              <a:avLst/>
              <a:gdLst/>
              <a:ahLst/>
              <a:cxnLst/>
              <a:rect l="l" t="t" r="r" b="b"/>
              <a:pathLst>
                <a:path w="3744312" h="756463">
                  <a:moveTo>
                    <a:pt x="0" y="0"/>
                  </a:moveTo>
                  <a:lnTo>
                    <a:pt x="3744312" y="0"/>
                  </a:lnTo>
                  <a:lnTo>
                    <a:pt x="3744312" y="756463"/>
                  </a:lnTo>
                  <a:lnTo>
                    <a:pt x="0" y="756463"/>
                  </a:lnTo>
                  <a:close/>
                </a:path>
              </a:pathLst>
            </a:custGeom>
            <a:solidFill>
              <a:srgbClr val="38761D"/>
            </a:solidFill>
          </p:spPr>
        </p:sp>
      </p:grpSp>
      <p:sp>
        <p:nvSpPr>
          <p:cNvPr id="4" name="TextBox 4"/>
          <p:cNvSpPr txBox="1"/>
          <p:nvPr/>
        </p:nvSpPr>
        <p:spPr>
          <a:xfrm>
            <a:off x="185522" y="7204623"/>
            <a:ext cx="7270931" cy="216925"/>
          </a:xfrm>
          <a:prstGeom prst="rect">
            <a:avLst/>
          </a:prstGeom>
        </p:spPr>
        <p:txBody>
          <a:bodyPr lIns="0" tIns="0" rIns="0" bIns="0" rtlCol="0" anchor="t">
            <a:spAutoFit/>
          </a:bodyPr>
          <a:lstStyle/>
          <a:p>
            <a:pPr>
              <a:lnSpc>
                <a:spcPts val="1677"/>
              </a:lnSpc>
            </a:pPr>
            <a:r>
              <a:rPr lang="en-US" sz="1198">
                <a:solidFill>
                  <a:srgbClr val="000000"/>
                </a:solidFill>
                <a:latin typeface="Arimo"/>
              </a:rPr>
              <a:t>Source: CDC Agricultural Industry Guidance</a:t>
            </a:r>
          </a:p>
        </p:txBody>
      </p:sp>
      <p:sp>
        <p:nvSpPr>
          <p:cNvPr id="5" name="TextBox 5"/>
          <p:cNvSpPr txBox="1"/>
          <p:nvPr/>
        </p:nvSpPr>
        <p:spPr>
          <a:xfrm>
            <a:off x="452540" y="5563724"/>
            <a:ext cx="8048420" cy="47606"/>
          </a:xfrm>
          <a:prstGeom prst="rect">
            <a:avLst/>
          </a:prstGeom>
        </p:spPr>
        <p:txBody>
          <a:bodyPr lIns="0" tIns="0" rIns="0" bIns="0" rtlCol="0" anchor="t">
            <a:spAutoFit/>
          </a:bodyPr>
          <a:lstStyle/>
          <a:p>
            <a:pPr marL="16510" lvl="1" indent="-8255">
              <a:lnSpc>
                <a:spcPts val="136"/>
              </a:lnSpc>
              <a:buFont typeface="Arial"/>
              <a:buChar char="•"/>
            </a:pPr>
            <a:r>
              <a:rPr lang="en-US" sz="100">
                <a:solidFill>
                  <a:srgbClr val="FFFFFF"/>
                </a:solidFill>
                <a:latin typeface="Helveticish"/>
              </a:rPr>
              <a:t>Add </a:t>
            </a:r>
            <a:r>
              <a:rPr lang="en-US" sz="100">
                <a:solidFill>
                  <a:srgbClr val="000000"/>
                </a:solidFill>
                <a:latin typeface="Helveticish"/>
              </a:rPr>
              <a:t>extra</a:t>
            </a:r>
          </a:p>
          <a:p>
            <a:pPr marL="16510" lvl="1" indent="-8255">
              <a:lnSpc>
                <a:spcPts val="136"/>
              </a:lnSpc>
              <a:buFont typeface="Arial"/>
              <a:buChar char="•"/>
            </a:pPr>
            <a:r>
              <a:rPr lang="en-US" sz="100">
                <a:solidFill>
                  <a:srgbClr val="000000"/>
                </a:solidFill>
                <a:latin typeface="Helveticish"/>
              </a:rPr>
              <a:t>handwashing stations and make hand sanitizers, cloth face coverings or masks, and</a:t>
            </a:r>
          </a:p>
          <a:p>
            <a:pPr marL="16510" lvl="1" indent="-8255" algn="l">
              <a:lnSpc>
                <a:spcPts val="136"/>
              </a:lnSpc>
              <a:buFont typeface="Arial"/>
              <a:buChar char="•"/>
            </a:pPr>
            <a:r>
              <a:rPr lang="en-US" sz="100">
                <a:solidFill>
                  <a:srgbClr val="FFFFFF"/>
                </a:solidFill>
                <a:latin typeface="Helveticish"/>
              </a:rPr>
              <a:t>disposable gloves available and accessible. </a:t>
            </a:r>
          </a:p>
        </p:txBody>
      </p:sp>
      <p:sp>
        <p:nvSpPr>
          <p:cNvPr id="6" name="TextBox 6"/>
          <p:cNvSpPr txBox="1"/>
          <p:nvPr/>
        </p:nvSpPr>
        <p:spPr>
          <a:xfrm>
            <a:off x="568852" y="5683040"/>
            <a:ext cx="7932108" cy="1107948"/>
          </a:xfrm>
          <a:prstGeom prst="rect">
            <a:avLst/>
          </a:prstGeom>
        </p:spPr>
        <p:txBody>
          <a:bodyPr lIns="0" tIns="0" rIns="0" bIns="0" rtlCol="0" anchor="t">
            <a:spAutoFit/>
          </a:bodyPr>
          <a:lstStyle/>
          <a:p>
            <a:pPr>
              <a:lnSpc>
                <a:spcPts val="2982"/>
              </a:lnSpc>
              <a:spcBef>
                <a:spcPct val="0"/>
              </a:spcBef>
            </a:pPr>
            <a:r>
              <a:rPr lang="en-US" sz="2130">
                <a:solidFill>
                  <a:srgbClr val="FFFFFF"/>
                </a:solidFill>
                <a:latin typeface="Helveticish"/>
              </a:rPr>
              <a:t>Add extra handwashing stations and make hand sanitizers, cloth face coverings or masks, and disposable gloves available and accessible.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85522" y="7204623"/>
            <a:ext cx="7280884" cy="217170"/>
          </a:xfrm>
          <a:prstGeom prst="rect">
            <a:avLst/>
          </a:prstGeom>
        </p:spPr>
        <p:txBody>
          <a:bodyPr lIns="0" tIns="0" rIns="0" bIns="0" rtlCol="0" anchor="t">
            <a:spAutoFit/>
          </a:bodyPr>
          <a:lstStyle/>
          <a:p>
            <a:pPr>
              <a:lnSpc>
                <a:spcPts val="1679"/>
              </a:lnSpc>
            </a:pPr>
            <a:r>
              <a:rPr lang="en-US" sz="1200">
                <a:solidFill>
                  <a:srgbClr val="FFFFFF"/>
                </a:solidFill>
                <a:latin typeface="Arimo"/>
              </a:rPr>
              <a:t>Source: CDC Agricultural Industry Guidance</a:t>
            </a:r>
          </a:p>
        </p:txBody>
      </p:sp>
      <p:grpSp>
        <p:nvGrpSpPr>
          <p:cNvPr id="3" name="Group 3"/>
          <p:cNvGrpSpPr/>
          <p:nvPr/>
        </p:nvGrpSpPr>
        <p:grpSpPr>
          <a:xfrm>
            <a:off x="418671" y="2954522"/>
            <a:ext cx="8116159" cy="4171521"/>
            <a:chOff x="0" y="0"/>
            <a:chExt cx="3762821" cy="1934005"/>
          </a:xfrm>
        </p:grpSpPr>
        <p:sp>
          <p:nvSpPr>
            <p:cNvPr id="4" name="Freeform 4"/>
            <p:cNvSpPr/>
            <p:nvPr/>
          </p:nvSpPr>
          <p:spPr>
            <a:xfrm>
              <a:off x="0" y="0"/>
              <a:ext cx="3762821" cy="1934004"/>
            </a:xfrm>
            <a:custGeom>
              <a:avLst/>
              <a:gdLst/>
              <a:ahLst/>
              <a:cxnLst/>
              <a:rect l="l" t="t" r="r" b="b"/>
              <a:pathLst>
                <a:path w="3762821" h="1934004">
                  <a:moveTo>
                    <a:pt x="0" y="0"/>
                  </a:moveTo>
                  <a:lnTo>
                    <a:pt x="3762821" y="0"/>
                  </a:lnTo>
                  <a:lnTo>
                    <a:pt x="3762821" y="1934004"/>
                  </a:lnTo>
                  <a:lnTo>
                    <a:pt x="0" y="1934004"/>
                  </a:lnTo>
                  <a:close/>
                </a:path>
              </a:pathLst>
            </a:custGeom>
            <a:solidFill>
              <a:srgbClr val="38761D"/>
            </a:solidFill>
          </p:spPr>
        </p:sp>
      </p:grpSp>
      <p:sp>
        <p:nvSpPr>
          <p:cNvPr id="5" name="TextBox 5"/>
          <p:cNvSpPr txBox="1"/>
          <p:nvPr/>
        </p:nvSpPr>
        <p:spPr>
          <a:xfrm>
            <a:off x="569796" y="3033102"/>
            <a:ext cx="7813908" cy="3976260"/>
          </a:xfrm>
          <a:prstGeom prst="rect">
            <a:avLst/>
          </a:prstGeom>
        </p:spPr>
        <p:txBody>
          <a:bodyPr lIns="0" tIns="0" rIns="0" bIns="0" rtlCol="0" anchor="t">
            <a:spAutoFit/>
          </a:bodyPr>
          <a:lstStyle/>
          <a:p>
            <a:pPr>
              <a:lnSpc>
                <a:spcPts val="2897"/>
              </a:lnSpc>
              <a:spcBef>
                <a:spcPct val="0"/>
              </a:spcBef>
            </a:pPr>
            <a:r>
              <a:rPr lang="en-US" sz="2130">
                <a:solidFill>
                  <a:srgbClr val="FFFFFF"/>
                </a:solidFill>
                <a:latin typeface="Helveticish Bold"/>
              </a:rPr>
              <a:t>BEFORE</a:t>
            </a:r>
            <a:r>
              <a:rPr lang="en-US" sz="2130">
                <a:solidFill>
                  <a:srgbClr val="FFFFFF"/>
                </a:solidFill>
                <a:latin typeface="Helveticish"/>
              </a:rPr>
              <a:t> eating food or touching your eyes, nose, or mouth.</a:t>
            </a:r>
          </a:p>
          <a:p>
            <a:pPr>
              <a:lnSpc>
                <a:spcPts val="2897"/>
              </a:lnSpc>
              <a:spcBef>
                <a:spcPct val="0"/>
              </a:spcBef>
            </a:pPr>
            <a:endParaRPr lang="en-US" sz="2130">
              <a:solidFill>
                <a:srgbClr val="FFFFFF"/>
              </a:solidFill>
              <a:latin typeface="Helveticish"/>
            </a:endParaRPr>
          </a:p>
          <a:p>
            <a:pPr>
              <a:lnSpc>
                <a:spcPts val="2897"/>
              </a:lnSpc>
              <a:spcBef>
                <a:spcPct val="0"/>
              </a:spcBef>
            </a:pPr>
            <a:r>
              <a:rPr lang="en-US" sz="2130">
                <a:solidFill>
                  <a:srgbClr val="FFFFFF"/>
                </a:solidFill>
                <a:latin typeface="Helveticish Bold"/>
              </a:rPr>
              <a:t>BEFORE</a:t>
            </a:r>
            <a:r>
              <a:rPr lang="en-US" sz="2130">
                <a:solidFill>
                  <a:srgbClr val="FFFFFF"/>
                </a:solidFill>
                <a:latin typeface="Helveticish"/>
              </a:rPr>
              <a:t> </a:t>
            </a:r>
            <a:r>
              <a:rPr lang="en-US" sz="2130">
                <a:solidFill>
                  <a:srgbClr val="FFFFFF"/>
                </a:solidFill>
                <a:latin typeface="Helveticish Bold"/>
              </a:rPr>
              <a:t>and AFTER</a:t>
            </a:r>
            <a:r>
              <a:rPr lang="en-US" sz="2130">
                <a:solidFill>
                  <a:srgbClr val="FFFFFF"/>
                </a:solidFill>
                <a:latin typeface="Helveticish"/>
              </a:rPr>
              <a:t> treating a cut or wound.</a:t>
            </a:r>
          </a:p>
          <a:p>
            <a:pPr>
              <a:lnSpc>
                <a:spcPts val="2897"/>
              </a:lnSpc>
              <a:spcBef>
                <a:spcPct val="0"/>
              </a:spcBef>
            </a:pPr>
            <a:endParaRPr lang="en-US" sz="2130">
              <a:solidFill>
                <a:srgbClr val="FFFFFF"/>
              </a:solidFill>
              <a:latin typeface="Helveticish"/>
            </a:endParaRPr>
          </a:p>
          <a:p>
            <a:pPr>
              <a:lnSpc>
                <a:spcPts val="2897"/>
              </a:lnSpc>
              <a:spcBef>
                <a:spcPct val="0"/>
              </a:spcBef>
            </a:pPr>
            <a:r>
              <a:rPr lang="en-US" sz="2130">
                <a:solidFill>
                  <a:srgbClr val="FFFFFF"/>
                </a:solidFill>
                <a:latin typeface="Helveticish Bold"/>
              </a:rPr>
              <a:t>AFTER </a:t>
            </a:r>
          </a:p>
          <a:p>
            <a:pPr marL="351731" lvl="1" indent="-175865">
              <a:lnSpc>
                <a:spcPts val="2897"/>
              </a:lnSpc>
              <a:buFont typeface="Arial"/>
              <a:buChar char="•"/>
            </a:pPr>
            <a:r>
              <a:rPr lang="en-US" sz="2130">
                <a:solidFill>
                  <a:srgbClr val="FFFFFF"/>
                </a:solidFill>
                <a:latin typeface="Helveticish"/>
              </a:rPr>
              <a:t>using the toilet</a:t>
            </a:r>
          </a:p>
          <a:p>
            <a:pPr marL="351731" lvl="1" indent="-175865">
              <a:lnSpc>
                <a:spcPts val="2897"/>
              </a:lnSpc>
              <a:buFont typeface="Arial"/>
              <a:buChar char="•"/>
            </a:pPr>
            <a:r>
              <a:rPr lang="en-US" sz="2130">
                <a:solidFill>
                  <a:srgbClr val="FFFFFF"/>
                </a:solidFill>
                <a:latin typeface="Helveticish"/>
              </a:rPr>
              <a:t>blowing your nose, coughing, or sneezing</a:t>
            </a:r>
          </a:p>
          <a:p>
            <a:pPr marL="351731" lvl="1" indent="-175865">
              <a:lnSpc>
                <a:spcPts val="2897"/>
              </a:lnSpc>
              <a:buFont typeface="Arial"/>
              <a:buChar char="•"/>
            </a:pPr>
            <a:r>
              <a:rPr lang="en-US" sz="2130">
                <a:solidFill>
                  <a:srgbClr val="FFFFFF"/>
                </a:solidFill>
                <a:latin typeface="Helveticish"/>
              </a:rPr>
              <a:t>touching an animal, animal feed, or animal waste</a:t>
            </a:r>
          </a:p>
          <a:p>
            <a:pPr marL="351731" lvl="1" indent="-175865">
              <a:lnSpc>
                <a:spcPts val="2897"/>
              </a:lnSpc>
              <a:buFont typeface="Arial"/>
              <a:buChar char="•"/>
            </a:pPr>
            <a:r>
              <a:rPr lang="en-US" sz="2130">
                <a:solidFill>
                  <a:srgbClr val="FFFFFF"/>
                </a:solidFill>
                <a:latin typeface="Helveticish"/>
              </a:rPr>
              <a:t>you've been in a public place</a:t>
            </a:r>
          </a:p>
          <a:p>
            <a:pPr marL="351731" lvl="1" indent="-175865">
              <a:lnSpc>
                <a:spcPts val="2897"/>
              </a:lnSpc>
              <a:buFont typeface="Arial"/>
              <a:buChar char="•"/>
            </a:pPr>
            <a:r>
              <a:rPr lang="en-US" sz="2130">
                <a:solidFill>
                  <a:srgbClr val="FFFFFF"/>
                </a:solidFill>
                <a:latin typeface="Helveticish"/>
              </a:rPr>
              <a:t>you've touched something often touched by other people (doorknobs, equipment, etc.).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85522" y="7204623"/>
            <a:ext cx="7280884" cy="219287"/>
          </a:xfrm>
          <a:prstGeom prst="rect">
            <a:avLst/>
          </a:prstGeom>
        </p:spPr>
        <p:txBody>
          <a:bodyPr lIns="0" tIns="0" rIns="0" bIns="0" rtlCol="0" anchor="t">
            <a:spAutoFit/>
          </a:bodyPr>
          <a:lstStyle/>
          <a:p>
            <a:pPr>
              <a:lnSpc>
                <a:spcPts val="1679"/>
              </a:lnSpc>
            </a:pPr>
            <a:r>
              <a:rPr lang="en-US" sz="1200">
                <a:solidFill>
                  <a:srgbClr val="FFFFFF"/>
                </a:solidFill>
                <a:latin typeface="Arimo"/>
              </a:rPr>
              <a:t>Source: CDC Agricultural Industry Guidance</a:t>
            </a:r>
          </a:p>
        </p:txBody>
      </p:sp>
      <p:grpSp>
        <p:nvGrpSpPr>
          <p:cNvPr id="3" name="Group 3"/>
          <p:cNvGrpSpPr/>
          <p:nvPr/>
        </p:nvGrpSpPr>
        <p:grpSpPr>
          <a:xfrm>
            <a:off x="308476" y="1757221"/>
            <a:ext cx="6673430" cy="720541"/>
            <a:chOff x="0" y="0"/>
            <a:chExt cx="3093942" cy="334058"/>
          </a:xfrm>
        </p:grpSpPr>
        <p:sp>
          <p:nvSpPr>
            <p:cNvPr id="4" name="Freeform 4"/>
            <p:cNvSpPr/>
            <p:nvPr/>
          </p:nvSpPr>
          <p:spPr>
            <a:xfrm>
              <a:off x="0" y="0"/>
              <a:ext cx="3093942" cy="334058"/>
            </a:xfrm>
            <a:custGeom>
              <a:avLst/>
              <a:gdLst/>
              <a:ahLst/>
              <a:cxnLst/>
              <a:rect l="l" t="t" r="r" b="b"/>
              <a:pathLst>
                <a:path w="3093942" h="334058">
                  <a:moveTo>
                    <a:pt x="0" y="0"/>
                  </a:moveTo>
                  <a:lnTo>
                    <a:pt x="3093942" y="0"/>
                  </a:lnTo>
                  <a:lnTo>
                    <a:pt x="3093942" y="334058"/>
                  </a:lnTo>
                  <a:lnTo>
                    <a:pt x="0" y="334058"/>
                  </a:lnTo>
                  <a:close/>
                </a:path>
              </a:pathLst>
            </a:custGeom>
            <a:solidFill>
              <a:srgbClr val="38761D"/>
            </a:solidFill>
          </p:spPr>
        </p:sp>
      </p:grpSp>
      <p:sp>
        <p:nvSpPr>
          <p:cNvPr id="5" name="TextBox 5"/>
          <p:cNvSpPr txBox="1"/>
          <p:nvPr/>
        </p:nvSpPr>
        <p:spPr>
          <a:xfrm>
            <a:off x="438633" y="1899367"/>
            <a:ext cx="8048420" cy="355826"/>
          </a:xfrm>
          <a:prstGeom prst="rect">
            <a:avLst/>
          </a:prstGeom>
        </p:spPr>
        <p:txBody>
          <a:bodyPr lIns="0" tIns="0" rIns="0" bIns="0" rtlCol="0" anchor="t">
            <a:spAutoFit/>
          </a:bodyPr>
          <a:lstStyle/>
          <a:p>
            <a:pPr algn="l">
              <a:lnSpc>
                <a:spcPts val="2897"/>
              </a:lnSpc>
            </a:pPr>
            <a:r>
              <a:rPr lang="en-US" sz="2130">
                <a:solidFill>
                  <a:srgbClr val="FFFFFF"/>
                </a:solidFill>
                <a:latin typeface="Helveticish"/>
              </a:rPr>
              <a:t>Help avoid the spread COVID-19: do not share tools.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445891" y="4946559"/>
            <a:ext cx="8175428" cy="1273481"/>
            <a:chOff x="0" y="0"/>
            <a:chExt cx="3790300" cy="590412"/>
          </a:xfrm>
        </p:grpSpPr>
        <p:sp>
          <p:nvSpPr>
            <p:cNvPr id="3" name="Freeform 3"/>
            <p:cNvSpPr/>
            <p:nvPr/>
          </p:nvSpPr>
          <p:spPr>
            <a:xfrm>
              <a:off x="0" y="0"/>
              <a:ext cx="3790300" cy="590412"/>
            </a:xfrm>
            <a:custGeom>
              <a:avLst/>
              <a:gdLst/>
              <a:ahLst/>
              <a:cxnLst/>
              <a:rect l="l" t="t" r="r" b="b"/>
              <a:pathLst>
                <a:path w="3790300" h="590412">
                  <a:moveTo>
                    <a:pt x="0" y="0"/>
                  </a:moveTo>
                  <a:lnTo>
                    <a:pt x="3790300" y="0"/>
                  </a:lnTo>
                  <a:lnTo>
                    <a:pt x="3790300" y="590412"/>
                  </a:lnTo>
                  <a:lnTo>
                    <a:pt x="0" y="590412"/>
                  </a:lnTo>
                  <a:close/>
                </a:path>
              </a:pathLst>
            </a:custGeom>
            <a:solidFill>
              <a:srgbClr val="38761D"/>
            </a:solidFill>
          </p:spPr>
        </p:sp>
      </p:grpSp>
      <p:sp>
        <p:nvSpPr>
          <p:cNvPr id="4" name="TextBox 4"/>
          <p:cNvSpPr txBox="1"/>
          <p:nvPr/>
        </p:nvSpPr>
        <p:spPr>
          <a:xfrm>
            <a:off x="185522" y="7204623"/>
            <a:ext cx="7280884" cy="217170"/>
          </a:xfrm>
          <a:prstGeom prst="rect">
            <a:avLst/>
          </a:prstGeom>
        </p:spPr>
        <p:txBody>
          <a:bodyPr lIns="0" tIns="0" rIns="0" bIns="0" rtlCol="0" anchor="t">
            <a:spAutoFit/>
          </a:bodyPr>
          <a:lstStyle/>
          <a:p>
            <a:pPr>
              <a:lnSpc>
                <a:spcPts val="1679"/>
              </a:lnSpc>
            </a:pPr>
            <a:r>
              <a:rPr lang="en-US" sz="1200">
                <a:solidFill>
                  <a:srgbClr val="FFFFFF"/>
                </a:solidFill>
                <a:latin typeface="Arimo"/>
              </a:rPr>
              <a:t>Source: CDC Agricultural Industry Guidance</a:t>
            </a:r>
          </a:p>
        </p:txBody>
      </p:sp>
      <p:sp>
        <p:nvSpPr>
          <p:cNvPr id="5" name="TextBox 5"/>
          <p:cNvSpPr txBox="1"/>
          <p:nvPr/>
        </p:nvSpPr>
        <p:spPr>
          <a:xfrm>
            <a:off x="509395" y="5023138"/>
            <a:ext cx="8048420" cy="1077858"/>
          </a:xfrm>
          <a:prstGeom prst="rect">
            <a:avLst/>
          </a:prstGeom>
        </p:spPr>
        <p:txBody>
          <a:bodyPr lIns="0" tIns="0" rIns="0" bIns="0" rtlCol="0" anchor="t">
            <a:spAutoFit/>
          </a:bodyPr>
          <a:lstStyle/>
          <a:p>
            <a:pPr algn="l">
              <a:lnSpc>
                <a:spcPts val="2897"/>
              </a:lnSpc>
            </a:pPr>
            <a:r>
              <a:rPr lang="en-US" sz="2130">
                <a:solidFill>
                  <a:srgbClr val="FFFFFF"/>
                </a:solidFill>
                <a:latin typeface="Helveticish"/>
              </a:rPr>
              <a:t>Clean and disinfect locker rooms and other shared spaces at the end of each shift. Also clean and disinfect break areas after each use (and at least once a day).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382486" y="5864241"/>
            <a:ext cx="7083920" cy="890889"/>
            <a:chOff x="0" y="0"/>
            <a:chExt cx="3284254" cy="413035"/>
          </a:xfrm>
        </p:grpSpPr>
        <p:sp>
          <p:nvSpPr>
            <p:cNvPr id="3" name="Freeform 3"/>
            <p:cNvSpPr/>
            <p:nvPr/>
          </p:nvSpPr>
          <p:spPr>
            <a:xfrm>
              <a:off x="0" y="0"/>
              <a:ext cx="3284254" cy="413035"/>
            </a:xfrm>
            <a:custGeom>
              <a:avLst/>
              <a:gdLst/>
              <a:ahLst/>
              <a:cxnLst/>
              <a:rect l="l" t="t" r="r" b="b"/>
              <a:pathLst>
                <a:path w="3284254" h="413035">
                  <a:moveTo>
                    <a:pt x="0" y="0"/>
                  </a:moveTo>
                  <a:lnTo>
                    <a:pt x="3284254" y="0"/>
                  </a:lnTo>
                  <a:lnTo>
                    <a:pt x="3284254" y="413035"/>
                  </a:lnTo>
                  <a:lnTo>
                    <a:pt x="0" y="413035"/>
                  </a:lnTo>
                  <a:close/>
                </a:path>
              </a:pathLst>
            </a:custGeom>
            <a:solidFill>
              <a:srgbClr val="38761D"/>
            </a:solidFill>
          </p:spPr>
        </p:sp>
      </p:grpSp>
      <p:sp>
        <p:nvSpPr>
          <p:cNvPr id="4" name="TextBox 4"/>
          <p:cNvSpPr txBox="1"/>
          <p:nvPr/>
        </p:nvSpPr>
        <p:spPr>
          <a:xfrm>
            <a:off x="185522" y="7204623"/>
            <a:ext cx="7280884" cy="217170"/>
          </a:xfrm>
          <a:prstGeom prst="rect">
            <a:avLst/>
          </a:prstGeom>
        </p:spPr>
        <p:txBody>
          <a:bodyPr lIns="0" tIns="0" rIns="0" bIns="0" rtlCol="0" anchor="t">
            <a:spAutoFit/>
          </a:bodyPr>
          <a:lstStyle/>
          <a:p>
            <a:pPr>
              <a:lnSpc>
                <a:spcPts val="1679"/>
              </a:lnSpc>
            </a:pPr>
            <a:r>
              <a:rPr lang="en-US" sz="1200">
                <a:solidFill>
                  <a:srgbClr val="000000"/>
                </a:solidFill>
                <a:latin typeface="Arimo"/>
              </a:rPr>
              <a:t>Source: CDC Agricultural Industry Guidance</a:t>
            </a:r>
          </a:p>
        </p:txBody>
      </p:sp>
      <p:sp>
        <p:nvSpPr>
          <p:cNvPr id="5" name="TextBox 5"/>
          <p:cNvSpPr txBox="1"/>
          <p:nvPr/>
        </p:nvSpPr>
        <p:spPr>
          <a:xfrm>
            <a:off x="558934" y="5977624"/>
            <a:ext cx="6907472" cy="716842"/>
          </a:xfrm>
          <a:prstGeom prst="rect">
            <a:avLst/>
          </a:prstGeom>
        </p:spPr>
        <p:txBody>
          <a:bodyPr lIns="0" tIns="0" rIns="0" bIns="0" rtlCol="0" anchor="t">
            <a:spAutoFit/>
          </a:bodyPr>
          <a:lstStyle/>
          <a:p>
            <a:pPr algn="l">
              <a:lnSpc>
                <a:spcPts val="2897"/>
              </a:lnSpc>
            </a:pPr>
            <a:r>
              <a:rPr lang="en-US" sz="2130">
                <a:solidFill>
                  <a:srgbClr val="FFFFFF"/>
                </a:solidFill>
                <a:latin typeface="Helveticish"/>
              </a:rPr>
              <a:t>Use disposable disinfectant wipes (and required PPE) to frequently wipe down touched surfaces.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191554" y="3651474"/>
            <a:ext cx="7643996" cy="2695429"/>
            <a:chOff x="0" y="0"/>
            <a:chExt cx="3543917" cy="1249657"/>
          </a:xfrm>
        </p:grpSpPr>
        <p:sp>
          <p:nvSpPr>
            <p:cNvPr id="3" name="Freeform 3"/>
            <p:cNvSpPr/>
            <p:nvPr/>
          </p:nvSpPr>
          <p:spPr>
            <a:xfrm>
              <a:off x="0" y="0"/>
              <a:ext cx="3543917" cy="1249657"/>
            </a:xfrm>
            <a:custGeom>
              <a:avLst/>
              <a:gdLst/>
              <a:ahLst/>
              <a:cxnLst/>
              <a:rect l="l" t="t" r="r" b="b"/>
              <a:pathLst>
                <a:path w="3543917" h="1249657">
                  <a:moveTo>
                    <a:pt x="0" y="0"/>
                  </a:moveTo>
                  <a:lnTo>
                    <a:pt x="3543917" y="0"/>
                  </a:lnTo>
                  <a:lnTo>
                    <a:pt x="3543917" y="1249657"/>
                  </a:lnTo>
                  <a:lnTo>
                    <a:pt x="0" y="1249657"/>
                  </a:lnTo>
                  <a:close/>
                </a:path>
              </a:pathLst>
            </a:custGeom>
            <a:solidFill>
              <a:srgbClr val="38761D"/>
            </a:solidFill>
          </p:spPr>
        </p:sp>
      </p:grpSp>
      <p:sp>
        <p:nvSpPr>
          <p:cNvPr id="4" name="TextBox 4"/>
          <p:cNvSpPr txBox="1"/>
          <p:nvPr/>
        </p:nvSpPr>
        <p:spPr>
          <a:xfrm>
            <a:off x="185522" y="7204623"/>
            <a:ext cx="7280884" cy="217170"/>
          </a:xfrm>
          <a:prstGeom prst="rect">
            <a:avLst/>
          </a:prstGeom>
        </p:spPr>
        <p:txBody>
          <a:bodyPr lIns="0" tIns="0" rIns="0" bIns="0" rtlCol="0" anchor="t">
            <a:spAutoFit/>
          </a:bodyPr>
          <a:lstStyle/>
          <a:p>
            <a:pPr>
              <a:lnSpc>
                <a:spcPts val="1679"/>
              </a:lnSpc>
            </a:pPr>
            <a:r>
              <a:rPr lang="en-US" sz="1200">
                <a:solidFill>
                  <a:srgbClr val="FFFFFF"/>
                </a:solidFill>
                <a:latin typeface="Arimo"/>
              </a:rPr>
              <a:t>Source: CDC Agricultural Industry Guidance</a:t>
            </a:r>
          </a:p>
        </p:txBody>
      </p:sp>
      <p:sp>
        <p:nvSpPr>
          <p:cNvPr id="5" name="TextBox 5"/>
          <p:cNvSpPr txBox="1"/>
          <p:nvPr/>
        </p:nvSpPr>
        <p:spPr>
          <a:xfrm>
            <a:off x="1295458" y="3714750"/>
            <a:ext cx="6907472" cy="2521921"/>
          </a:xfrm>
          <a:prstGeom prst="rect">
            <a:avLst/>
          </a:prstGeom>
        </p:spPr>
        <p:txBody>
          <a:bodyPr lIns="0" tIns="0" rIns="0" bIns="0" rtlCol="0" anchor="t">
            <a:spAutoFit/>
          </a:bodyPr>
          <a:lstStyle/>
          <a:p>
            <a:pPr>
              <a:lnSpc>
                <a:spcPts val="2897"/>
              </a:lnSpc>
            </a:pPr>
            <a:r>
              <a:rPr lang="en-US" sz="2130">
                <a:solidFill>
                  <a:srgbClr val="FFFFFF"/>
                </a:solidFill>
                <a:latin typeface="Helveticish"/>
              </a:rPr>
              <a:t>Explain to your workers</a:t>
            </a:r>
          </a:p>
          <a:p>
            <a:pPr marL="351731" lvl="1" indent="-175866">
              <a:lnSpc>
                <a:spcPts val="2897"/>
              </a:lnSpc>
              <a:buFont typeface="Arial"/>
              <a:buChar char="•"/>
            </a:pPr>
            <a:r>
              <a:rPr lang="en-US" sz="2130">
                <a:solidFill>
                  <a:srgbClr val="FFFFFF"/>
                </a:solidFill>
                <a:latin typeface="Helveticish"/>
              </a:rPr>
              <a:t>what types of PPE to use and when to use them</a:t>
            </a:r>
          </a:p>
          <a:p>
            <a:pPr marL="351731" lvl="1" indent="-175866">
              <a:lnSpc>
                <a:spcPts val="2897"/>
              </a:lnSpc>
              <a:buFont typeface="Arial"/>
              <a:buChar char="•"/>
            </a:pPr>
            <a:r>
              <a:rPr lang="en-US" sz="2130">
                <a:solidFill>
                  <a:srgbClr val="FFFFFF"/>
                </a:solidFill>
                <a:latin typeface="Helveticish"/>
              </a:rPr>
              <a:t>how to put PPE on and take it off</a:t>
            </a:r>
          </a:p>
          <a:p>
            <a:pPr marL="351731" lvl="1" indent="-175866">
              <a:lnSpc>
                <a:spcPts val="2897"/>
              </a:lnSpc>
              <a:buFont typeface="Arial"/>
              <a:buChar char="•"/>
            </a:pPr>
            <a:r>
              <a:rPr lang="en-US" sz="2130">
                <a:solidFill>
                  <a:srgbClr val="FFFFFF"/>
                </a:solidFill>
                <a:latin typeface="Helveticish"/>
              </a:rPr>
              <a:t>how to correctly dispose of or clean PPE</a:t>
            </a:r>
          </a:p>
          <a:p>
            <a:pPr marL="351731" lvl="1" indent="-175866">
              <a:lnSpc>
                <a:spcPts val="2897"/>
              </a:lnSpc>
              <a:buFont typeface="Arial"/>
              <a:buChar char="•"/>
            </a:pPr>
            <a:r>
              <a:rPr lang="en-US" sz="2130">
                <a:solidFill>
                  <a:srgbClr val="FFFFFF"/>
                </a:solidFill>
                <a:latin typeface="Helveticish"/>
              </a:rPr>
              <a:t>how to change damaged PPE</a:t>
            </a:r>
          </a:p>
          <a:p>
            <a:pPr marL="351731" lvl="1" indent="-175865" algn="l">
              <a:lnSpc>
                <a:spcPts val="2897"/>
              </a:lnSpc>
              <a:buFont typeface="Arial"/>
              <a:buChar char="•"/>
            </a:pPr>
            <a:r>
              <a:rPr lang="en-US" sz="2130">
                <a:solidFill>
                  <a:srgbClr val="FFFFFF"/>
                </a:solidFill>
                <a:latin typeface="Helveticish"/>
              </a:rPr>
              <a:t>how to wash hands for 20 seconds in warm water after touching PPE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4018457" y="1611567"/>
            <a:ext cx="3447949" cy="1800814"/>
            <a:chOff x="0" y="0"/>
            <a:chExt cx="1558487" cy="813975"/>
          </a:xfrm>
        </p:grpSpPr>
        <p:sp>
          <p:nvSpPr>
            <p:cNvPr id="3" name="Freeform 3"/>
            <p:cNvSpPr/>
            <p:nvPr/>
          </p:nvSpPr>
          <p:spPr>
            <a:xfrm>
              <a:off x="0" y="0"/>
              <a:ext cx="1558487" cy="813975"/>
            </a:xfrm>
            <a:custGeom>
              <a:avLst/>
              <a:gdLst/>
              <a:ahLst/>
              <a:cxnLst/>
              <a:rect l="l" t="t" r="r" b="b"/>
              <a:pathLst>
                <a:path w="1558487" h="813975">
                  <a:moveTo>
                    <a:pt x="0" y="0"/>
                  </a:moveTo>
                  <a:lnTo>
                    <a:pt x="1558487" y="0"/>
                  </a:lnTo>
                  <a:lnTo>
                    <a:pt x="1558487" y="813975"/>
                  </a:lnTo>
                  <a:lnTo>
                    <a:pt x="0" y="813975"/>
                  </a:lnTo>
                  <a:close/>
                </a:path>
              </a:pathLst>
            </a:custGeom>
            <a:solidFill>
              <a:srgbClr val="38761D"/>
            </a:solidFill>
          </p:spPr>
        </p:sp>
      </p:grpSp>
      <p:grpSp>
        <p:nvGrpSpPr>
          <p:cNvPr id="4" name="Group 4"/>
          <p:cNvGrpSpPr/>
          <p:nvPr/>
        </p:nvGrpSpPr>
        <p:grpSpPr>
          <a:xfrm>
            <a:off x="4176551" y="1759704"/>
            <a:ext cx="6851962" cy="1561225"/>
            <a:chOff x="0" y="0"/>
            <a:chExt cx="9135949" cy="2081633"/>
          </a:xfrm>
        </p:grpSpPr>
        <p:sp>
          <p:nvSpPr>
            <p:cNvPr id="5" name="TextBox 5"/>
            <p:cNvSpPr txBox="1"/>
            <p:nvPr/>
          </p:nvSpPr>
          <p:spPr>
            <a:xfrm>
              <a:off x="0" y="-9525"/>
              <a:ext cx="6048916" cy="455224"/>
            </a:xfrm>
            <a:prstGeom prst="rect">
              <a:avLst/>
            </a:prstGeom>
          </p:spPr>
          <p:txBody>
            <a:bodyPr lIns="0" tIns="0" rIns="0" bIns="0" rtlCol="0" anchor="t">
              <a:spAutoFit/>
            </a:bodyPr>
            <a:lstStyle/>
            <a:p>
              <a:pPr algn="l">
                <a:lnSpc>
                  <a:spcPts val="2672"/>
                </a:lnSpc>
              </a:pPr>
              <a:r>
                <a:rPr lang="en-US" sz="2227" spc="115">
                  <a:solidFill>
                    <a:srgbClr val="FFFFFF"/>
                  </a:solidFill>
                  <a:latin typeface="Helveticish Bold"/>
                </a:rPr>
                <a:t>COVID-19 SYMPTOMS</a:t>
              </a:r>
            </a:p>
          </p:txBody>
        </p:sp>
        <p:sp>
          <p:nvSpPr>
            <p:cNvPr id="6" name="TextBox 6"/>
            <p:cNvSpPr txBox="1"/>
            <p:nvPr/>
          </p:nvSpPr>
          <p:spPr>
            <a:xfrm>
              <a:off x="0" y="657189"/>
              <a:ext cx="6048916" cy="1424443"/>
            </a:xfrm>
            <a:prstGeom prst="rect">
              <a:avLst/>
            </a:prstGeom>
          </p:spPr>
          <p:txBody>
            <a:bodyPr lIns="0" tIns="0" rIns="0" bIns="0" rtlCol="0" anchor="t">
              <a:spAutoFit/>
            </a:bodyPr>
            <a:lstStyle/>
            <a:p>
              <a:pPr>
                <a:lnSpc>
                  <a:spcPts val="2897"/>
                </a:lnSpc>
              </a:pPr>
              <a:r>
                <a:rPr lang="en-US" sz="2130">
                  <a:solidFill>
                    <a:srgbClr val="FFFFFF"/>
                  </a:solidFill>
                  <a:latin typeface="Helveticish"/>
                </a:rPr>
                <a:t>Fever</a:t>
              </a:r>
            </a:p>
            <a:p>
              <a:pPr>
                <a:lnSpc>
                  <a:spcPts val="2897"/>
                </a:lnSpc>
              </a:pPr>
              <a:r>
                <a:rPr lang="en-US" sz="2130">
                  <a:solidFill>
                    <a:srgbClr val="FFFFFF"/>
                  </a:solidFill>
                  <a:latin typeface="Helveticish"/>
                </a:rPr>
                <a:t>Cough</a:t>
              </a:r>
            </a:p>
            <a:p>
              <a:pPr algn="l">
                <a:lnSpc>
                  <a:spcPts val="2897"/>
                </a:lnSpc>
              </a:pPr>
              <a:r>
                <a:rPr lang="en-US" sz="2130">
                  <a:solidFill>
                    <a:srgbClr val="FFFFFF"/>
                  </a:solidFill>
                  <a:latin typeface="Helveticish"/>
                </a:rPr>
                <a:t>Shortness of breath</a:t>
              </a:r>
            </a:p>
          </p:txBody>
        </p:sp>
        <p:sp>
          <p:nvSpPr>
            <p:cNvPr id="7" name="TextBox 7"/>
            <p:cNvSpPr txBox="1"/>
            <p:nvPr/>
          </p:nvSpPr>
          <p:spPr>
            <a:xfrm>
              <a:off x="6424366" y="0"/>
              <a:ext cx="2711583" cy="891397"/>
            </a:xfrm>
            <a:prstGeom prst="rect">
              <a:avLst/>
            </a:prstGeom>
          </p:spPr>
          <p:txBody>
            <a:bodyPr lIns="0" tIns="0" rIns="0" bIns="0" rtlCol="0" anchor="t">
              <a:spAutoFit/>
            </a:bodyPr>
            <a:lstStyle/>
            <a:p>
              <a:pPr>
                <a:lnSpc>
                  <a:spcPts val="2672"/>
                </a:lnSpc>
              </a:pPr>
              <a:endParaRPr/>
            </a:p>
            <a:p>
              <a:pPr algn="l">
                <a:lnSpc>
                  <a:spcPts val="2672"/>
                </a:lnSpc>
              </a:pPr>
              <a:endParaRPr/>
            </a:p>
          </p:txBody>
        </p:sp>
        <p:sp>
          <p:nvSpPr>
            <p:cNvPr id="8" name="TextBox 8"/>
            <p:cNvSpPr txBox="1"/>
            <p:nvPr/>
          </p:nvSpPr>
          <p:spPr>
            <a:xfrm>
              <a:off x="6424366" y="648886"/>
              <a:ext cx="2711583" cy="452210"/>
            </a:xfrm>
            <a:prstGeom prst="rect">
              <a:avLst/>
            </a:prstGeom>
          </p:spPr>
          <p:txBody>
            <a:bodyPr lIns="0" tIns="0" rIns="0" bIns="0" rtlCol="0" anchor="t">
              <a:spAutoFit/>
            </a:bodyPr>
            <a:lstStyle/>
            <a:p>
              <a:pPr algn="l">
                <a:lnSpc>
                  <a:spcPts val="2897"/>
                </a:lnSpc>
              </a:pPr>
              <a:endParaRPr/>
            </a:p>
          </p:txBody>
        </p:sp>
      </p:grpSp>
      <p:grpSp>
        <p:nvGrpSpPr>
          <p:cNvPr id="9" name="Group 9"/>
          <p:cNvGrpSpPr/>
          <p:nvPr/>
        </p:nvGrpSpPr>
        <p:grpSpPr>
          <a:xfrm>
            <a:off x="4018457" y="3752850"/>
            <a:ext cx="4063018" cy="2743974"/>
            <a:chOff x="0" y="0"/>
            <a:chExt cx="1205258" cy="813975"/>
          </a:xfrm>
        </p:grpSpPr>
        <p:sp>
          <p:nvSpPr>
            <p:cNvPr id="10" name="Freeform 10"/>
            <p:cNvSpPr/>
            <p:nvPr/>
          </p:nvSpPr>
          <p:spPr>
            <a:xfrm>
              <a:off x="0" y="0"/>
              <a:ext cx="1205258" cy="813975"/>
            </a:xfrm>
            <a:custGeom>
              <a:avLst/>
              <a:gdLst/>
              <a:ahLst/>
              <a:cxnLst/>
              <a:rect l="l" t="t" r="r" b="b"/>
              <a:pathLst>
                <a:path w="1205258" h="813975">
                  <a:moveTo>
                    <a:pt x="0" y="0"/>
                  </a:moveTo>
                  <a:lnTo>
                    <a:pt x="1205258" y="0"/>
                  </a:lnTo>
                  <a:lnTo>
                    <a:pt x="1205258" y="813975"/>
                  </a:lnTo>
                  <a:lnTo>
                    <a:pt x="0" y="813975"/>
                  </a:lnTo>
                  <a:close/>
                </a:path>
              </a:pathLst>
            </a:custGeom>
            <a:solidFill>
              <a:srgbClr val="38761D"/>
            </a:solidFill>
          </p:spPr>
        </p:sp>
      </p:grpSp>
      <p:grpSp>
        <p:nvGrpSpPr>
          <p:cNvPr id="11" name="Group 11"/>
          <p:cNvGrpSpPr/>
          <p:nvPr/>
        </p:nvGrpSpPr>
        <p:grpSpPr>
          <a:xfrm>
            <a:off x="4176551" y="3863616"/>
            <a:ext cx="4085752" cy="2497059"/>
            <a:chOff x="0" y="0"/>
            <a:chExt cx="5447669" cy="3329413"/>
          </a:xfrm>
        </p:grpSpPr>
        <p:sp>
          <p:nvSpPr>
            <p:cNvPr id="12" name="TextBox 12"/>
            <p:cNvSpPr txBox="1"/>
            <p:nvPr/>
          </p:nvSpPr>
          <p:spPr>
            <a:xfrm>
              <a:off x="0" y="-9525"/>
              <a:ext cx="5447669" cy="855574"/>
            </a:xfrm>
            <a:prstGeom prst="rect">
              <a:avLst/>
            </a:prstGeom>
          </p:spPr>
          <p:txBody>
            <a:bodyPr lIns="0" tIns="0" rIns="0" bIns="0" rtlCol="0" anchor="t">
              <a:spAutoFit/>
            </a:bodyPr>
            <a:lstStyle/>
            <a:p>
              <a:pPr>
                <a:lnSpc>
                  <a:spcPts val="2536"/>
                </a:lnSpc>
              </a:pPr>
              <a:r>
                <a:rPr lang="en-US" sz="2113" spc="109">
                  <a:solidFill>
                    <a:srgbClr val="FFFFFF"/>
                  </a:solidFill>
                  <a:latin typeface="Helveticish Bold"/>
                </a:rPr>
                <a:t>OR AT LEAST 2 OF THESE</a:t>
              </a:r>
            </a:p>
            <a:p>
              <a:pPr algn="l">
                <a:lnSpc>
                  <a:spcPts val="2536"/>
                </a:lnSpc>
              </a:pPr>
              <a:endParaRPr lang="en-US" sz="2113" spc="109">
                <a:solidFill>
                  <a:srgbClr val="FFFFFF"/>
                </a:solidFill>
                <a:latin typeface="Helveticish Bold"/>
              </a:endParaRPr>
            </a:p>
          </p:txBody>
        </p:sp>
        <p:sp>
          <p:nvSpPr>
            <p:cNvPr id="13" name="TextBox 13"/>
            <p:cNvSpPr txBox="1"/>
            <p:nvPr/>
          </p:nvSpPr>
          <p:spPr>
            <a:xfrm>
              <a:off x="0" y="638739"/>
              <a:ext cx="5447669" cy="2690674"/>
            </a:xfrm>
            <a:prstGeom prst="rect">
              <a:avLst/>
            </a:prstGeom>
          </p:spPr>
          <p:txBody>
            <a:bodyPr lIns="0" tIns="0" rIns="0" bIns="0" rtlCol="0" anchor="t">
              <a:spAutoFit/>
            </a:bodyPr>
            <a:lstStyle/>
            <a:p>
              <a:pPr algn="just">
                <a:lnSpc>
                  <a:spcPts val="2749"/>
                </a:lnSpc>
              </a:pPr>
              <a:r>
                <a:rPr lang="en-US" sz="2022">
                  <a:solidFill>
                    <a:srgbClr val="FFFFFF"/>
                  </a:solidFill>
                  <a:latin typeface="Helveticish"/>
                </a:rPr>
                <a:t>Headache</a:t>
              </a:r>
            </a:p>
            <a:p>
              <a:pPr algn="just">
                <a:lnSpc>
                  <a:spcPts val="2749"/>
                </a:lnSpc>
              </a:pPr>
              <a:r>
                <a:rPr lang="en-US" sz="2022">
                  <a:solidFill>
                    <a:srgbClr val="FFFFFF"/>
                  </a:solidFill>
                  <a:latin typeface="Helveticish"/>
                </a:rPr>
                <a:t>Chills</a:t>
              </a:r>
            </a:p>
            <a:p>
              <a:pPr algn="just">
                <a:lnSpc>
                  <a:spcPts val="2749"/>
                </a:lnSpc>
              </a:pPr>
              <a:r>
                <a:rPr lang="en-US" sz="2022">
                  <a:solidFill>
                    <a:srgbClr val="FFFFFF"/>
                  </a:solidFill>
                  <a:latin typeface="Helveticish"/>
                </a:rPr>
                <a:t>Repeated shaking with chills</a:t>
              </a:r>
            </a:p>
            <a:p>
              <a:pPr algn="just">
                <a:lnSpc>
                  <a:spcPts val="2749"/>
                </a:lnSpc>
              </a:pPr>
              <a:r>
                <a:rPr lang="en-US" sz="2022">
                  <a:solidFill>
                    <a:srgbClr val="FFFFFF"/>
                  </a:solidFill>
                  <a:latin typeface="Helveticish"/>
                </a:rPr>
                <a:t>Muscle pain</a:t>
              </a:r>
            </a:p>
            <a:p>
              <a:pPr algn="just">
                <a:lnSpc>
                  <a:spcPts val="2749"/>
                </a:lnSpc>
              </a:pPr>
              <a:r>
                <a:rPr lang="en-US" sz="2022">
                  <a:solidFill>
                    <a:srgbClr val="FFFFFF"/>
                  </a:solidFill>
                  <a:latin typeface="Helveticish"/>
                </a:rPr>
                <a:t>Sore throat </a:t>
              </a:r>
            </a:p>
            <a:p>
              <a:pPr algn="just">
                <a:lnSpc>
                  <a:spcPts val="2749"/>
                </a:lnSpc>
              </a:pPr>
              <a:r>
                <a:rPr lang="en-US" sz="2022">
                  <a:solidFill>
                    <a:srgbClr val="FFFFFF"/>
                  </a:solidFill>
                  <a:latin typeface="Helveticish"/>
                </a:rPr>
                <a:t>New loss of taste and smell</a:t>
              </a:r>
            </a:p>
          </p:txBody>
        </p:sp>
      </p:grpSp>
      <p:sp>
        <p:nvSpPr>
          <p:cNvPr id="14" name="TextBox 14"/>
          <p:cNvSpPr txBox="1"/>
          <p:nvPr/>
        </p:nvSpPr>
        <p:spPr>
          <a:xfrm>
            <a:off x="185522" y="7204623"/>
            <a:ext cx="7280884" cy="217170"/>
          </a:xfrm>
          <a:prstGeom prst="rect">
            <a:avLst/>
          </a:prstGeom>
        </p:spPr>
        <p:txBody>
          <a:bodyPr lIns="0" tIns="0" rIns="0" bIns="0" rtlCol="0" anchor="t">
            <a:spAutoFit/>
          </a:bodyPr>
          <a:lstStyle/>
          <a:p>
            <a:pPr>
              <a:lnSpc>
                <a:spcPts val="1679"/>
              </a:lnSpc>
            </a:pPr>
            <a:r>
              <a:rPr lang="en-US" sz="1200">
                <a:solidFill>
                  <a:srgbClr val="FFFFFF"/>
                </a:solidFill>
                <a:latin typeface="Arimo"/>
              </a:rPr>
              <a:t>Source: CDC Agricultural Industry Guidance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1644" y="7288530"/>
            <a:ext cx="7280884" cy="217170"/>
          </a:xfrm>
          <a:prstGeom prst="rect">
            <a:avLst/>
          </a:prstGeom>
        </p:spPr>
        <p:txBody>
          <a:bodyPr lIns="0" tIns="0" rIns="0" bIns="0" rtlCol="0" anchor="t">
            <a:spAutoFit/>
          </a:bodyPr>
          <a:lstStyle/>
          <a:p>
            <a:pPr>
              <a:lnSpc>
                <a:spcPts val="1679"/>
              </a:lnSpc>
            </a:pPr>
            <a:r>
              <a:rPr lang="en-US" sz="1200">
                <a:solidFill>
                  <a:srgbClr val="000000"/>
                </a:solidFill>
                <a:latin typeface="Arimo"/>
              </a:rPr>
              <a:t>Source: CDC Agricultural Industry Guidance</a:t>
            </a:r>
          </a:p>
        </p:txBody>
      </p:sp>
      <p:grpSp>
        <p:nvGrpSpPr>
          <p:cNvPr id="3" name="Group 3"/>
          <p:cNvGrpSpPr/>
          <p:nvPr/>
        </p:nvGrpSpPr>
        <p:grpSpPr>
          <a:xfrm>
            <a:off x="888130" y="4823031"/>
            <a:ext cx="6514398" cy="918474"/>
            <a:chOff x="0" y="0"/>
            <a:chExt cx="3020212" cy="425824"/>
          </a:xfrm>
        </p:grpSpPr>
        <p:sp>
          <p:nvSpPr>
            <p:cNvPr id="4" name="Freeform 4"/>
            <p:cNvSpPr/>
            <p:nvPr/>
          </p:nvSpPr>
          <p:spPr>
            <a:xfrm>
              <a:off x="0" y="0"/>
              <a:ext cx="3020212" cy="425824"/>
            </a:xfrm>
            <a:custGeom>
              <a:avLst/>
              <a:gdLst/>
              <a:ahLst/>
              <a:cxnLst/>
              <a:rect l="l" t="t" r="r" b="b"/>
              <a:pathLst>
                <a:path w="3020212" h="425824">
                  <a:moveTo>
                    <a:pt x="0" y="0"/>
                  </a:moveTo>
                  <a:lnTo>
                    <a:pt x="3020212" y="0"/>
                  </a:lnTo>
                  <a:lnTo>
                    <a:pt x="3020212" y="425824"/>
                  </a:lnTo>
                  <a:lnTo>
                    <a:pt x="0" y="425824"/>
                  </a:lnTo>
                  <a:close/>
                </a:path>
              </a:pathLst>
            </a:custGeom>
            <a:solidFill>
              <a:srgbClr val="38761D"/>
            </a:solidFill>
          </p:spPr>
        </p:sp>
      </p:grpSp>
      <p:sp>
        <p:nvSpPr>
          <p:cNvPr id="5" name="TextBox 5"/>
          <p:cNvSpPr txBox="1"/>
          <p:nvPr/>
        </p:nvSpPr>
        <p:spPr>
          <a:xfrm>
            <a:off x="999917" y="4911980"/>
            <a:ext cx="6402610" cy="716842"/>
          </a:xfrm>
          <a:prstGeom prst="rect">
            <a:avLst/>
          </a:prstGeom>
        </p:spPr>
        <p:txBody>
          <a:bodyPr lIns="0" tIns="0" rIns="0" bIns="0" rtlCol="0" anchor="t">
            <a:spAutoFit/>
          </a:bodyPr>
          <a:lstStyle/>
          <a:p>
            <a:pPr algn="l">
              <a:lnSpc>
                <a:spcPts val="2897"/>
              </a:lnSpc>
            </a:pPr>
            <a:r>
              <a:rPr lang="en-US" sz="2130">
                <a:solidFill>
                  <a:srgbClr val="FFFFFF"/>
                </a:solidFill>
                <a:latin typeface="Helveticish"/>
              </a:rPr>
              <a:t>Tell sick employees to go home, self-isolate, and call their doctor or hospital.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1644" y="7288530"/>
            <a:ext cx="7280884" cy="217170"/>
          </a:xfrm>
          <a:prstGeom prst="rect">
            <a:avLst/>
          </a:prstGeom>
        </p:spPr>
        <p:txBody>
          <a:bodyPr lIns="0" tIns="0" rIns="0" bIns="0" rtlCol="0" anchor="t">
            <a:spAutoFit/>
          </a:bodyPr>
          <a:lstStyle/>
          <a:p>
            <a:pPr>
              <a:lnSpc>
                <a:spcPts val="1679"/>
              </a:lnSpc>
            </a:pPr>
            <a:r>
              <a:rPr lang="en-US" sz="1200">
                <a:solidFill>
                  <a:srgbClr val="FFFFFF"/>
                </a:solidFill>
                <a:latin typeface="Arimo"/>
              </a:rPr>
              <a:t>Source: CDC Agricultural Industry Guidance</a:t>
            </a:r>
          </a:p>
        </p:txBody>
      </p:sp>
      <p:grpSp>
        <p:nvGrpSpPr>
          <p:cNvPr id="3" name="Group 3"/>
          <p:cNvGrpSpPr/>
          <p:nvPr/>
        </p:nvGrpSpPr>
        <p:grpSpPr>
          <a:xfrm>
            <a:off x="409039" y="4823031"/>
            <a:ext cx="8143305" cy="2087567"/>
            <a:chOff x="0" y="0"/>
            <a:chExt cx="3775407" cy="967840"/>
          </a:xfrm>
        </p:grpSpPr>
        <p:sp>
          <p:nvSpPr>
            <p:cNvPr id="4" name="Freeform 4"/>
            <p:cNvSpPr/>
            <p:nvPr/>
          </p:nvSpPr>
          <p:spPr>
            <a:xfrm>
              <a:off x="0" y="0"/>
              <a:ext cx="3775407" cy="967840"/>
            </a:xfrm>
            <a:custGeom>
              <a:avLst/>
              <a:gdLst/>
              <a:ahLst/>
              <a:cxnLst/>
              <a:rect l="l" t="t" r="r" b="b"/>
              <a:pathLst>
                <a:path w="3775407" h="967840">
                  <a:moveTo>
                    <a:pt x="0" y="0"/>
                  </a:moveTo>
                  <a:lnTo>
                    <a:pt x="3775407" y="0"/>
                  </a:lnTo>
                  <a:lnTo>
                    <a:pt x="3775407" y="967840"/>
                  </a:lnTo>
                  <a:lnTo>
                    <a:pt x="0" y="967840"/>
                  </a:lnTo>
                  <a:close/>
                </a:path>
              </a:pathLst>
            </a:custGeom>
            <a:solidFill>
              <a:srgbClr val="38761D"/>
            </a:solidFill>
          </p:spPr>
        </p:sp>
      </p:grpSp>
      <p:sp>
        <p:nvSpPr>
          <p:cNvPr id="5" name="TextBox 5"/>
          <p:cNvSpPr txBox="1"/>
          <p:nvPr/>
        </p:nvSpPr>
        <p:spPr>
          <a:xfrm>
            <a:off x="552766" y="4911980"/>
            <a:ext cx="8127335" cy="1813269"/>
          </a:xfrm>
          <a:prstGeom prst="rect">
            <a:avLst/>
          </a:prstGeom>
        </p:spPr>
        <p:txBody>
          <a:bodyPr lIns="0" tIns="0" rIns="0" bIns="0" rtlCol="0" anchor="t">
            <a:spAutoFit/>
          </a:bodyPr>
          <a:lstStyle/>
          <a:p>
            <a:pPr marL="351663" lvl="1" indent="-175832">
              <a:lnSpc>
                <a:spcPts val="2896"/>
              </a:lnSpc>
              <a:buFont typeface="Arial"/>
              <a:buChar char="•"/>
            </a:pPr>
            <a:r>
              <a:rPr lang="en-US" sz="2130">
                <a:solidFill>
                  <a:srgbClr val="FFF9F9"/>
                </a:solidFill>
                <a:latin typeface="Helveticish"/>
              </a:rPr>
              <a:t>Move necessary meetings online or outdoors as appropriate</a:t>
            </a:r>
          </a:p>
          <a:p>
            <a:pPr marL="351663" lvl="1" indent="-175832">
              <a:lnSpc>
                <a:spcPts val="2896"/>
              </a:lnSpc>
              <a:buFont typeface="Arial"/>
              <a:buChar char="•"/>
            </a:pPr>
            <a:r>
              <a:rPr lang="en-US" sz="2130">
                <a:solidFill>
                  <a:srgbClr val="FFF9F9"/>
                </a:solidFill>
                <a:latin typeface="Helveticish"/>
              </a:rPr>
              <a:t>Stagger employee shifts and breaks</a:t>
            </a:r>
          </a:p>
          <a:p>
            <a:pPr marL="351663" lvl="1" indent="-175832">
              <a:lnSpc>
                <a:spcPts val="2896"/>
              </a:lnSpc>
              <a:buFont typeface="Arial"/>
              <a:buChar char="•"/>
            </a:pPr>
            <a:r>
              <a:rPr lang="en-US" sz="2130">
                <a:solidFill>
                  <a:srgbClr val="FFF9F9"/>
                </a:solidFill>
                <a:latin typeface="Helveticish"/>
              </a:rPr>
              <a:t>Limit team sizes and rotations</a:t>
            </a:r>
          </a:p>
          <a:p>
            <a:pPr marL="351663" lvl="1" indent="-175832">
              <a:lnSpc>
                <a:spcPts val="2982"/>
              </a:lnSpc>
              <a:buFont typeface="Arial"/>
              <a:buChar char="•"/>
            </a:pPr>
            <a:r>
              <a:rPr lang="en-US" sz="2130">
                <a:solidFill>
                  <a:srgbClr val="FFF9F9"/>
                </a:solidFill>
                <a:latin typeface="Helveticish"/>
              </a:rPr>
              <a:t>Limit the sharing of equipment and tools</a:t>
            </a:r>
          </a:p>
          <a:p>
            <a:pPr marL="351663" lvl="1" indent="-175832" algn="l">
              <a:lnSpc>
                <a:spcPts val="2896"/>
              </a:lnSpc>
              <a:buFont typeface="Arial"/>
              <a:buChar char="•"/>
            </a:pPr>
            <a:r>
              <a:rPr lang="en-US" sz="2130">
                <a:solidFill>
                  <a:srgbClr val="FFF9F9"/>
                </a:solidFill>
                <a:latin typeface="Helveticish"/>
              </a:rPr>
              <a:t>[link CDC guidelines]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85522" y="7204623"/>
            <a:ext cx="7280884" cy="219287"/>
          </a:xfrm>
          <a:prstGeom prst="rect">
            <a:avLst/>
          </a:prstGeom>
        </p:spPr>
        <p:txBody>
          <a:bodyPr lIns="0" tIns="0" rIns="0" bIns="0" rtlCol="0" anchor="t">
            <a:spAutoFit/>
          </a:bodyPr>
          <a:lstStyle/>
          <a:p>
            <a:pPr>
              <a:lnSpc>
                <a:spcPts val="1679"/>
              </a:lnSpc>
            </a:pPr>
            <a:r>
              <a:rPr lang="en-US" sz="1200">
                <a:solidFill>
                  <a:srgbClr val="FFFFFF"/>
                </a:solidFill>
                <a:latin typeface="Arimo"/>
              </a:rPr>
              <a:t>Source: CDC Agricultural Industry Guidance</a:t>
            </a:r>
          </a:p>
        </p:txBody>
      </p:sp>
      <p:grpSp>
        <p:nvGrpSpPr>
          <p:cNvPr id="3" name="Group 3"/>
          <p:cNvGrpSpPr/>
          <p:nvPr/>
        </p:nvGrpSpPr>
        <p:grpSpPr>
          <a:xfrm>
            <a:off x="999917" y="4820510"/>
            <a:ext cx="4391843" cy="540860"/>
            <a:chOff x="0" y="0"/>
            <a:chExt cx="2522313" cy="310626"/>
          </a:xfrm>
        </p:grpSpPr>
        <p:sp>
          <p:nvSpPr>
            <p:cNvPr id="4" name="Freeform 4"/>
            <p:cNvSpPr/>
            <p:nvPr/>
          </p:nvSpPr>
          <p:spPr>
            <a:xfrm>
              <a:off x="0" y="0"/>
              <a:ext cx="2522313" cy="310625"/>
            </a:xfrm>
            <a:custGeom>
              <a:avLst/>
              <a:gdLst/>
              <a:ahLst/>
              <a:cxnLst/>
              <a:rect l="l" t="t" r="r" b="b"/>
              <a:pathLst>
                <a:path w="2522313" h="310625">
                  <a:moveTo>
                    <a:pt x="0" y="0"/>
                  </a:moveTo>
                  <a:lnTo>
                    <a:pt x="2522313" y="0"/>
                  </a:lnTo>
                  <a:lnTo>
                    <a:pt x="2522313" y="310625"/>
                  </a:lnTo>
                  <a:lnTo>
                    <a:pt x="0" y="310625"/>
                  </a:lnTo>
                  <a:close/>
                </a:path>
              </a:pathLst>
            </a:custGeom>
            <a:solidFill>
              <a:srgbClr val="38761D"/>
            </a:solidFill>
          </p:spPr>
        </p:sp>
      </p:grpSp>
      <p:sp>
        <p:nvSpPr>
          <p:cNvPr id="5" name="TextBox 5"/>
          <p:cNvSpPr txBox="1"/>
          <p:nvPr/>
        </p:nvSpPr>
        <p:spPr>
          <a:xfrm>
            <a:off x="1162630" y="4893977"/>
            <a:ext cx="8048420" cy="355826"/>
          </a:xfrm>
          <a:prstGeom prst="rect">
            <a:avLst/>
          </a:prstGeom>
        </p:spPr>
        <p:txBody>
          <a:bodyPr lIns="0" tIns="0" rIns="0" bIns="0" rtlCol="0" anchor="t">
            <a:spAutoFit/>
          </a:bodyPr>
          <a:lstStyle/>
          <a:p>
            <a:pPr algn="l">
              <a:lnSpc>
                <a:spcPts val="2897"/>
              </a:lnSpc>
            </a:pPr>
            <a:r>
              <a:rPr lang="en-US" sz="2130">
                <a:solidFill>
                  <a:srgbClr val="FFFFFF"/>
                </a:solidFill>
                <a:latin typeface="Helveticish"/>
              </a:rPr>
              <a:t>Keep children out of the worksite.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315229" y="5355600"/>
            <a:ext cx="8323041" cy="1497879"/>
            <a:chOff x="0" y="0"/>
            <a:chExt cx="2746618" cy="494303"/>
          </a:xfrm>
        </p:grpSpPr>
        <p:sp>
          <p:nvSpPr>
            <p:cNvPr id="3" name="Freeform 3"/>
            <p:cNvSpPr/>
            <p:nvPr/>
          </p:nvSpPr>
          <p:spPr>
            <a:xfrm>
              <a:off x="0" y="0"/>
              <a:ext cx="2746618" cy="494303"/>
            </a:xfrm>
            <a:custGeom>
              <a:avLst/>
              <a:gdLst/>
              <a:ahLst/>
              <a:cxnLst/>
              <a:rect l="l" t="t" r="r" b="b"/>
              <a:pathLst>
                <a:path w="2746618" h="494303">
                  <a:moveTo>
                    <a:pt x="0" y="0"/>
                  </a:moveTo>
                  <a:lnTo>
                    <a:pt x="2746618" y="0"/>
                  </a:lnTo>
                  <a:lnTo>
                    <a:pt x="2746618" y="494303"/>
                  </a:lnTo>
                  <a:lnTo>
                    <a:pt x="0" y="494303"/>
                  </a:lnTo>
                  <a:close/>
                </a:path>
              </a:pathLst>
            </a:custGeom>
            <a:solidFill>
              <a:srgbClr val="38761D"/>
            </a:solidFill>
          </p:spPr>
        </p:sp>
      </p:grpSp>
      <p:sp>
        <p:nvSpPr>
          <p:cNvPr id="4" name="TextBox 4"/>
          <p:cNvSpPr txBox="1"/>
          <p:nvPr/>
        </p:nvSpPr>
        <p:spPr>
          <a:xfrm>
            <a:off x="185522" y="7204623"/>
            <a:ext cx="7280884" cy="219287"/>
          </a:xfrm>
          <a:prstGeom prst="rect">
            <a:avLst/>
          </a:prstGeom>
        </p:spPr>
        <p:txBody>
          <a:bodyPr lIns="0" tIns="0" rIns="0" bIns="0" rtlCol="0" anchor="t">
            <a:spAutoFit/>
          </a:bodyPr>
          <a:lstStyle/>
          <a:p>
            <a:pPr>
              <a:lnSpc>
                <a:spcPts val="1679"/>
              </a:lnSpc>
            </a:pPr>
            <a:r>
              <a:rPr lang="en-US" sz="1200">
                <a:solidFill>
                  <a:srgbClr val="FFFFFF"/>
                </a:solidFill>
                <a:latin typeface="Arimo"/>
              </a:rPr>
              <a:t>Source: CDC Agricultural Industry Guidance</a:t>
            </a:r>
          </a:p>
        </p:txBody>
      </p:sp>
      <p:sp>
        <p:nvSpPr>
          <p:cNvPr id="5" name="TextBox 5"/>
          <p:cNvSpPr txBox="1"/>
          <p:nvPr/>
        </p:nvSpPr>
        <p:spPr>
          <a:xfrm>
            <a:off x="452540" y="5414606"/>
            <a:ext cx="8048420" cy="1438873"/>
          </a:xfrm>
          <a:prstGeom prst="rect">
            <a:avLst/>
          </a:prstGeom>
        </p:spPr>
        <p:txBody>
          <a:bodyPr lIns="0" tIns="0" rIns="0" bIns="0" rtlCol="0" anchor="t">
            <a:spAutoFit/>
          </a:bodyPr>
          <a:lstStyle/>
          <a:p>
            <a:pPr algn="l">
              <a:lnSpc>
                <a:spcPts val="2897"/>
              </a:lnSpc>
            </a:pPr>
            <a:r>
              <a:rPr lang="en-US" sz="2130">
                <a:solidFill>
                  <a:srgbClr val="FFFFFF"/>
                </a:solidFill>
                <a:latin typeface="Helveticish"/>
              </a:rPr>
              <a:t>The CDC states, “Taking a child into the worksite not only exposes them to the hazards in the environment, but also distracts the worker from their tasks, increasing the risk of injury for both the child and the adult.”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315229" y="5355600"/>
            <a:ext cx="8323041" cy="933864"/>
            <a:chOff x="0" y="0"/>
            <a:chExt cx="2746618" cy="308177"/>
          </a:xfrm>
        </p:grpSpPr>
        <p:sp>
          <p:nvSpPr>
            <p:cNvPr id="3" name="Freeform 3"/>
            <p:cNvSpPr/>
            <p:nvPr/>
          </p:nvSpPr>
          <p:spPr>
            <a:xfrm>
              <a:off x="0" y="0"/>
              <a:ext cx="2746618" cy="308177"/>
            </a:xfrm>
            <a:custGeom>
              <a:avLst/>
              <a:gdLst/>
              <a:ahLst/>
              <a:cxnLst/>
              <a:rect l="l" t="t" r="r" b="b"/>
              <a:pathLst>
                <a:path w="2746618" h="308177">
                  <a:moveTo>
                    <a:pt x="0" y="0"/>
                  </a:moveTo>
                  <a:lnTo>
                    <a:pt x="2746618" y="0"/>
                  </a:lnTo>
                  <a:lnTo>
                    <a:pt x="2746618" y="308177"/>
                  </a:lnTo>
                  <a:lnTo>
                    <a:pt x="0" y="308177"/>
                  </a:lnTo>
                  <a:close/>
                </a:path>
              </a:pathLst>
            </a:custGeom>
            <a:solidFill>
              <a:srgbClr val="38761D"/>
            </a:solidFill>
          </p:spPr>
        </p:sp>
      </p:grpSp>
      <p:sp>
        <p:nvSpPr>
          <p:cNvPr id="4" name="TextBox 4"/>
          <p:cNvSpPr txBox="1"/>
          <p:nvPr/>
        </p:nvSpPr>
        <p:spPr>
          <a:xfrm>
            <a:off x="185522" y="7204623"/>
            <a:ext cx="7280884" cy="217170"/>
          </a:xfrm>
          <a:prstGeom prst="rect">
            <a:avLst/>
          </a:prstGeom>
        </p:spPr>
        <p:txBody>
          <a:bodyPr lIns="0" tIns="0" rIns="0" bIns="0" rtlCol="0" anchor="t">
            <a:spAutoFit/>
          </a:bodyPr>
          <a:lstStyle/>
          <a:p>
            <a:pPr>
              <a:lnSpc>
                <a:spcPts val="1679"/>
              </a:lnSpc>
            </a:pPr>
            <a:r>
              <a:rPr lang="en-US" sz="1200">
                <a:solidFill>
                  <a:srgbClr val="FFFFFF"/>
                </a:solidFill>
                <a:latin typeface="Arimo"/>
              </a:rPr>
              <a:t>Source: CDC Agricultural Inudstry Guidance</a:t>
            </a:r>
          </a:p>
        </p:txBody>
      </p:sp>
      <p:sp>
        <p:nvSpPr>
          <p:cNvPr id="5" name="TextBox 5"/>
          <p:cNvSpPr txBox="1"/>
          <p:nvPr/>
        </p:nvSpPr>
        <p:spPr>
          <a:xfrm>
            <a:off x="452540" y="5414606"/>
            <a:ext cx="8048420" cy="716842"/>
          </a:xfrm>
          <a:prstGeom prst="rect">
            <a:avLst/>
          </a:prstGeom>
        </p:spPr>
        <p:txBody>
          <a:bodyPr lIns="0" tIns="0" rIns="0" bIns="0" rtlCol="0" anchor="t">
            <a:spAutoFit/>
          </a:bodyPr>
          <a:lstStyle/>
          <a:p>
            <a:pPr algn="l">
              <a:lnSpc>
                <a:spcPts val="2897"/>
              </a:lnSpc>
            </a:pPr>
            <a:r>
              <a:rPr lang="en-US" sz="2130">
                <a:solidFill>
                  <a:srgbClr val="FFFFFF"/>
                </a:solidFill>
                <a:latin typeface="Helveticish"/>
              </a:rPr>
              <a:t>If youth workers are hired or working on your farm, assign age appropriate tasks.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85522" y="7204623"/>
            <a:ext cx="7280884" cy="217170"/>
          </a:xfrm>
          <a:prstGeom prst="rect">
            <a:avLst/>
          </a:prstGeom>
        </p:spPr>
        <p:txBody>
          <a:bodyPr lIns="0" tIns="0" rIns="0" bIns="0" rtlCol="0" anchor="t">
            <a:spAutoFit/>
          </a:bodyPr>
          <a:lstStyle/>
          <a:p>
            <a:pPr>
              <a:lnSpc>
                <a:spcPts val="1679"/>
              </a:lnSpc>
            </a:pPr>
            <a:r>
              <a:rPr lang="en-US" sz="1200">
                <a:solidFill>
                  <a:srgbClr val="FFFFFF"/>
                </a:solidFill>
                <a:latin typeface="Arimo"/>
              </a:rPr>
              <a:t>Source: CDC Agricultural Industry Guidance</a:t>
            </a:r>
          </a:p>
        </p:txBody>
      </p:sp>
      <p:grpSp>
        <p:nvGrpSpPr>
          <p:cNvPr id="3" name="Group 3"/>
          <p:cNvGrpSpPr/>
          <p:nvPr/>
        </p:nvGrpSpPr>
        <p:grpSpPr>
          <a:xfrm>
            <a:off x="474345" y="542282"/>
            <a:ext cx="3767697" cy="1128475"/>
            <a:chOff x="0" y="0"/>
            <a:chExt cx="2163855" cy="648103"/>
          </a:xfrm>
        </p:grpSpPr>
        <p:sp>
          <p:nvSpPr>
            <p:cNvPr id="4" name="Freeform 4"/>
            <p:cNvSpPr/>
            <p:nvPr/>
          </p:nvSpPr>
          <p:spPr>
            <a:xfrm>
              <a:off x="0" y="0"/>
              <a:ext cx="2163855" cy="648103"/>
            </a:xfrm>
            <a:custGeom>
              <a:avLst/>
              <a:gdLst/>
              <a:ahLst/>
              <a:cxnLst/>
              <a:rect l="l" t="t" r="r" b="b"/>
              <a:pathLst>
                <a:path w="2163855" h="648103">
                  <a:moveTo>
                    <a:pt x="0" y="0"/>
                  </a:moveTo>
                  <a:lnTo>
                    <a:pt x="2163855" y="0"/>
                  </a:lnTo>
                  <a:lnTo>
                    <a:pt x="2163855" y="648103"/>
                  </a:lnTo>
                  <a:lnTo>
                    <a:pt x="0" y="648103"/>
                  </a:lnTo>
                  <a:close/>
                </a:path>
              </a:pathLst>
            </a:custGeom>
            <a:solidFill>
              <a:srgbClr val="38761D"/>
            </a:solidFill>
          </p:spPr>
        </p:sp>
      </p:grpSp>
      <p:sp>
        <p:nvSpPr>
          <p:cNvPr id="5" name="TextBox 5"/>
          <p:cNvSpPr txBox="1"/>
          <p:nvPr/>
        </p:nvSpPr>
        <p:spPr>
          <a:xfrm>
            <a:off x="618964" y="750693"/>
            <a:ext cx="3623078" cy="716842"/>
          </a:xfrm>
          <a:prstGeom prst="rect">
            <a:avLst/>
          </a:prstGeom>
        </p:spPr>
        <p:txBody>
          <a:bodyPr lIns="0" tIns="0" rIns="0" bIns="0" rtlCol="0" anchor="t">
            <a:spAutoFit/>
          </a:bodyPr>
          <a:lstStyle/>
          <a:p>
            <a:pPr algn="l">
              <a:lnSpc>
                <a:spcPts val="2897"/>
              </a:lnSpc>
            </a:pPr>
            <a:r>
              <a:rPr lang="en-US" sz="2130">
                <a:solidFill>
                  <a:srgbClr val="FFFFFF"/>
                </a:solidFill>
                <a:latin typeface="Helveticish"/>
              </a:rPr>
              <a:t>Do you employ young people on your farm?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422772" y="0"/>
            <a:ext cx="6107957" cy="7505700"/>
          </a:xfrm>
          <a:prstGeom prst="rect">
            <a:avLst/>
          </a:prstGeom>
        </p:spPr>
      </p:pic>
      <p:sp>
        <p:nvSpPr>
          <p:cNvPr id="3" name="TextBox 3"/>
          <p:cNvSpPr txBox="1"/>
          <p:nvPr/>
        </p:nvSpPr>
        <p:spPr>
          <a:xfrm>
            <a:off x="185522" y="7204623"/>
            <a:ext cx="7280884" cy="217170"/>
          </a:xfrm>
          <a:prstGeom prst="rect">
            <a:avLst/>
          </a:prstGeom>
        </p:spPr>
        <p:txBody>
          <a:bodyPr lIns="0" tIns="0" rIns="0" bIns="0" rtlCol="0" anchor="t">
            <a:spAutoFit/>
          </a:bodyPr>
          <a:lstStyle/>
          <a:p>
            <a:pPr>
              <a:lnSpc>
                <a:spcPts val="1679"/>
              </a:lnSpc>
            </a:pPr>
            <a:r>
              <a:rPr lang="en-US" sz="1200">
                <a:solidFill>
                  <a:srgbClr val="000000"/>
                </a:solidFill>
                <a:latin typeface="Arimo"/>
              </a:rPr>
              <a:t>Source: CDC Agricultural Industry Guidance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85522" y="7288530"/>
            <a:ext cx="7280884" cy="217170"/>
          </a:xfrm>
          <a:prstGeom prst="rect">
            <a:avLst/>
          </a:prstGeom>
        </p:spPr>
        <p:txBody>
          <a:bodyPr lIns="0" tIns="0" rIns="0" bIns="0" rtlCol="0" anchor="t">
            <a:spAutoFit/>
          </a:bodyPr>
          <a:lstStyle/>
          <a:p>
            <a:pPr>
              <a:lnSpc>
                <a:spcPts val="1679"/>
              </a:lnSpc>
            </a:pPr>
            <a:r>
              <a:rPr lang="en-US" sz="1200">
                <a:solidFill>
                  <a:srgbClr val="000000"/>
                </a:solidFill>
                <a:latin typeface="Arimo"/>
              </a:rPr>
              <a:t>Source: CDC/NIOSH Agricultural Industry Guidance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85522" y="7204623"/>
            <a:ext cx="7280884" cy="217170"/>
          </a:xfrm>
          <a:prstGeom prst="rect">
            <a:avLst/>
          </a:prstGeom>
        </p:spPr>
        <p:txBody>
          <a:bodyPr lIns="0" tIns="0" rIns="0" bIns="0" rtlCol="0" anchor="t">
            <a:spAutoFit/>
          </a:bodyPr>
          <a:lstStyle/>
          <a:p>
            <a:pPr>
              <a:lnSpc>
                <a:spcPts val="1679"/>
              </a:lnSpc>
            </a:pPr>
            <a:r>
              <a:rPr lang="en-US" sz="1200">
                <a:solidFill>
                  <a:srgbClr val="FFFFFF"/>
                </a:solidFill>
                <a:latin typeface="Arimo"/>
              </a:rPr>
              <a:t>Source: CDC Agricultural Industry Guidance</a:t>
            </a:r>
          </a:p>
        </p:txBody>
      </p:sp>
      <p:grpSp>
        <p:nvGrpSpPr>
          <p:cNvPr id="3" name="Group 3"/>
          <p:cNvGrpSpPr/>
          <p:nvPr/>
        </p:nvGrpSpPr>
        <p:grpSpPr>
          <a:xfrm>
            <a:off x="5200077" y="750570"/>
            <a:ext cx="3624715" cy="1173929"/>
            <a:chOff x="0" y="0"/>
            <a:chExt cx="1806866" cy="585186"/>
          </a:xfrm>
        </p:grpSpPr>
        <p:sp>
          <p:nvSpPr>
            <p:cNvPr id="4" name="Freeform 4"/>
            <p:cNvSpPr/>
            <p:nvPr/>
          </p:nvSpPr>
          <p:spPr>
            <a:xfrm>
              <a:off x="0" y="0"/>
              <a:ext cx="1806866" cy="585186"/>
            </a:xfrm>
            <a:custGeom>
              <a:avLst/>
              <a:gdLst/>
              <a:ahLst/>
              <a:cxnLst/>
              <a:rect l="l" t="t" r="r" b="b"/>
              <a:pathLst>
                <a:path w="1806866" h="585186">
                  <a:moveTo>
                    <a:pt x="0" y="0"/>
                  </a:moveTo>
                  <a:lnTo>
                    <a:pt x="1806866" y="0"/>
                  </a:lnTo>
                  <a:lnTo>
                    <a:pt x="1806866" y="585186"/>
                  </a:lnTo>
                  <a:lnTo>
                    <a:pt x="0" y="585186"/>
                  </a:lnTo>
                  <a:close/>
                </a:path>
              </a:pathLst>
            </a:custGeom>
            <a:solidFill>
              <a:srgbClr val="38761D"/>
            </a:solidFill>
          </p:spPr>
        </p:sp>
      </p:grpSp>
      <p:grpSp>
        <p:nvGrpSpPr>
          <p:cNvPr id="5" name="Group 5"/>
          <p:cNvGrpSpPr/>
          <p:nvPr/>
        </p:nvGrpSpPr>
        <p:grpSpPr>
          <a:xfrm>
            <a:off x="5463660" y="270128"/>
            <a:ext cx="5015300" cy="1547854"/>
            <a:chOff x="0" y="0"/>
            <a:chExt cx="6687067" cy="2063805"/>
          </a:xfrm>
        </p:grpSpPr>
        <p:sp>
          <p:nvSpPr>
            <p:cNvPr id="6" name="TextBox 6"/>
            <p:cNvSpPr txBox="1"/>
            <p:nvPr/>
          </p:nvSpPr>
          <p:spPr>
            <a:xfrm>
              <a:off x="0" y="657189"/>
              <a:ext cx="4427510" cy="1406616"/>
            </a:xfrm>
            <a:prstGeom prst="rect">
              <a:avLst/>
            </a:prstGeom>
          </p:spPr>
          <p:txBody>
            <a:bodyPr lIns="0" tIns="0" rIns="0" bIns="0" rtlCol="0" anchor="t">
              <a:spAutoFit/>
            </a:bodyPr>
            <a:lstStyle/>
            <a:p>
              <a:pPr algn="l">
                <a:lnSpc>
                  <a:spcPts val="2897"/>
                </a:lnSpc>
              </a:pPr>
              <a:r>
                <a:rPr lang="en-US" sz="2130">
                  <a:solidFill>
                    <a:srgbClr val="FFFFFF"/>
                  </a:solidFill>
                  <a:latin typeface="Helveticish"/>
                </a:rPr>
                <a:t>COVID-19 is spread from person-to-person through respiratory droplets.</a:t>
              </a:r>
            </a:p>
          </p:txBody>
        </p:sp>
        <p:sp>
          <p:nvSpPr>
            <p:cNvPr id="7" name="TextBox 7"/>
            <p:cNvSpPr txBox="1"/>
            <p:nvPr/>
          </p:nvSpPr>
          <p:spPr>
            <a:xfrm>
              <a:off x="4702321" y="0"/>
              <a:ext cx="1984746" cy="891397"/>
            </a:xfrm>
            <a:prstGeom prst="rect">
              <a:avLst/>
            </a:prstGeom>
          </p:spPr>
          <p:txBody>
            <a:bodyPr lIns="0" tIns="0" rIns="0" bIns="0" rtlCol="0" anchor="t">
              <a:spAutoFit/>
            </a:bodyPr>
            <a:lstStyle/>
            <a:p>
              <a:pPr>
                <a:lnSpc>
                  <a:spcPts val="2672"/>
                </a:lnSpc>
              </a:pPr>
              <a:endParaRPr/>
            </a:p>
            <a:p>
              <a:pPr algn="l">
                <a:lnSpc>
                  <a:spcPts val="2672"/>
                </a:lnSpc>
              </a:pPr>
              <a:endParaRPr/>
            </a:p>
          </p:txBody>
        </p:sp>
        <p:sp>
          <p:nvSpPr>
            <p:cNvPr id="8" name="TextBox 8"/>
            <p:cNvSpPr txBox="1"/>
            <p:nvPr/>
          </p:nvSpPr>
          <p:spPr>
            <a:xfrm>
              <a:off x="4702321" y="648886"/>
              <a:ext cx="1984746" cy="452210"/>
            </a:xfrm>
            <a:prstGeom prst="rect">
              <a:avLst/>
            </a:prstGeom>
          </p:spPr>
          <p:txBody>
            <a:bodyPr lIns="0" tIns="0" rIns="0" bIns="0" rtlCol="0" anchor="t">
              <a:spAutoFit/>
            </a:bodyPr>
            <a:lstStyle/>
            <a:p>
              <a:pPr algn="l">
                <a:lnSpc>
                  <a:spcPts val="2897"/>
                </a:lnSpc>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4848744" y="1368907"/>
            <a:ext cx="2771234" cy="519172"/>
            <a:chOff x="0" y="0"/>
            <a:chExt cx="1381418" cy="258800"/>
          </a:xfrm>
        </p:grpSpPr>
        <p:sp>
          <p:nvSpPr>
            <p:cNvPr id="3" name="Freeform 3"/>
            <p:cNvSpPr/>
            <p:nvPr/>
          </p:nvSpPr>
          <p:spPr>
            <a:xfrm>
              <a:off x="0" y="0"/>
              <a:ext cx="1381418" cy="258800"/>
            </a:xfrm>
            <a:custGeom>
              <a:avLst/>
              <a:gdLst/>
              <a:ahLst/>
              <a:cxnLst/>
              <a:rect l="l" t="t" r="r" b="b"/>
              <a:pathLst>
                <a:path w="1381418" h="258800">
                  <a:moveTo>
                    <a:pt x="0" y="0"/>
                  </a:moveTo>
                  <a:lnTo>
                    <a:pt x="1381418" y="0"/>
                  </a:lnTo>
                  <a:lnTo>
                    <a:pt x="1381418" y="258800"/>
                  </a:lnTo>
                  <a:lnTo>
                    <a:pt x="0" y="258800"/>
                  </a:lnTo>
                  <a:close/>
                </a:path>
              </a:pathLst>
            </a:custGeom>
            <a:solidFill>
              <a:srgbClr val="38761D"/>
            </a:solidFill>
          </p:spPr>
        </p:sp>
      </p:grpSp>
      <p:sp>
        <p:nvSpPr>
          <p:cNvPr id="4" name="TextBox 4"/>
          <p:cNvSpPr txBox="1"/>
          <p:nvPr/>
        </p:nvSpPr>
        <p:spPr>
          <a:xfrm>
            <a:off x="185522" y="7204623"/>
            <a:ext cx="7280884" cy="217170"/>
          </a:xfrm>
          <a:prstGeom prst="rect">
            <a:avLst/>
          </a:prstGeom>
        </p:spPr>
        <p:txBody>
          <a:bodyPr lIns="0" tIns="0" rIns="0" bIns="0" rtlCol="0" anchor="t">
            <a:spAutoFit/>
          </a:bodyPr>
          <a:lstStyle/>
          <a:p>
            <a:pPr>
              <a:lnSpc>
                <a:spcPts val="1679"/>
              </a:lnSpc>
            </a:pPr>
            <a:r>
              <a:rPr lang="en-US" sz="1200">
                <a:solidFill>
                  <a:srgbClr val="000000"/>
                </a:solidFill>
                <a:latin typeface="Arimo"/>
              </a:rPr>
              <a:t>Source: CDC Agricultural Industry Guidance</a:t>
            </a:r>
          </a:p>
        </p:txBody>
      </p:sp>
      <p:grpSp>
        <p:nvGrpSpPr>
          <p:cNvPr id="5" name="Group 5"/>
          <p:cNvGrpSpPr/>
          <p:nvPr/>
        </p:nvGrpSpPr>
        <p:grpSpPr>
          <a:xfrm>
            <a:off x="5112327" y="949310"/>
            <a:ext cx="5015300" cy="839193"/>
            <a:chOff x="0" y="0"/>
            <a:chExt cx="6687067" cy="1118924"/>
          </a:xfrm>
        </p:grpSpPr>
        <p:sp>
          <p:nvSpPr>
            <p:cNvPr id="6" name="TextBox 6"/>
            <p:cNvSpPr txBox="1"/>
            <p:nvPr/>
          </p:nvSpPr>
          <p:spPr>
            <a:xfrm>
              <a:off x="0" y="657189"/>
              <a:ext cx="4427510" cy="461735"/>
            </a:xfrm>
            <a:prstGeom prst="rect">
              <a:avLst/>
            </a:prstGeom>
          </p:spPr>
          <p:txBody>
            <a:bodyPr lIns="0" tIns="0" rIns="0" bIns="0" rtlCol="0" anchor="t">
              <a:spAutoFit/>
            </a:bodyPr>
            <a:lstStyle/>
            <a:p>
              <a:pPr algn="l">
                <a:lnSpc>
                  <a:spcPts val="2897"/>
                </a:lnSpc>
              </a:pPr>
              <a:r>
                <a:rPr lang="en-US" sz="2130">
                  <a:solidFill>
                    <a:srgbClr val="FFFFFF"/>
                  </a:solidFill>
                  <a:latin typeface="Helveticish"/>
                </a:rPr>
                <a:t>What's your plan?</a:t>
              </a:r>
            </a:p>
          </p:txBody>
        </p:sp>
        <p:sp>
          <p:nvSpPr>
            <p:cNvPr id="7" name="TextBox 7"/>
            <p:cNvSpPr txBox="1"/>
            <p:nvPr/>
          </p:nvSpPr>
          <p:spPr>
            <a:xfrm>
              <a:off x="4702321" y="0"/>
              <a:ext cx="1984746" cy="891397"/>
            </a:xfrm>
            <a:prstGeom prst="rect">
              <a:avLst/>
            </a:prstGeom>
          </p:spPr>
          <p:txBody>
            <a:bodyPr lIns="0" tIns="0" rIns="0" bIns="0" rtlCol="0" anchor="t">
              <a:spAutoFit/>
            </a:bodyPr>
            <a:lstStyle/>
            <a:p>
              <a:pPr>
                <a:lnSpc>
                  <a:spcPts val="2672"/>
                </a:lnSpc>
              </a:pPr>
              <a:endParaRPr/>
            </a:p>
            <a:p>
              <a:pPr algn="l">
                <a:lnSpc>
                  <a:spcPts val="2672"/>
                </a:lnSpc>
              </a:pPr>
              <a:endParaRPr/>
            </a:p>
          </p:txBody>
        </p:sp>
        <p:sp>
          <p:nvSpPr>
            <p:cNvPr id="8" name="TextBox 8"/>
            <p:cNvSpPr txBox="1"/>
            <p:nvPr/>
          </p:nvSpPr>
          <p:spPr>
            <a:xfrm>
              <a:off x="4702321" y="648886"/>
              <a:ext cx="1984746" cy="452210"/>
            </a:xfrm>
            <a:prstGeom prst="rect">
              <a:avLst/>
            </a:prstGeom>
          </p:spPr>
          <p:txBody>
            <a:bodyPr lIns="0" tIns="0" rIns="0" bIns="0" rtlCol="0" anchor="t">
              <a:spAutoFit/>
            </a:bodyPr>
            <a:lstStyle/>
            <a:p>
              <a:pPr algn="l">
                <a:lnSpc>
                  <a:spcPts val="2897"/>
                </a:lnSpc>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85522" y="7074466"/>
            <a:ext cx="7280884" cy="217170"/>
          </a:xfrm>
          <a:prstGeom prst="rect">
            <a:avLst/>
          </a:prstGeom>
        </p:spPr>
        <p:txBody>
          <a:bodyPr lIns="0" tIns="0" rIns="0" bIns="0" rtlCol="0" anchor="t">
            <a:spAutoFit/>
          </a:bodyPr>
          <a:lstStyle/>
          <a:p>
            <a:pPr>
              <a:lnSpc>
                <a:spcPts val="1679"/>
              </a:lnSpc>
            </a:pPr>
            <a:r>
              <a:rPr lang="en-US" sz="1200">
                <a:solidFill>
                  <a:srgbClr val="FFFFFF"/>
                </a:solidFill>
                <a:latin typeface="Arimo"/>
              </a:rPr>
              <a:t>Source: CDC/Agricultural Industry Guidance</a:t>
            </a:r>
          </a:p>
        </p:txBody>
      </p:sp>
      <p:grpSp>
        <p:nvGrpSpPr>
          <p:cNvPr id="3" name="Group 3"/>
          <p:cNvGrpSpPr/>
          <p:nvPr/>
        </p:nvGrpSpPr>
        <p:grpSpPr>
          <a:xfrm>
            <a:off x="2871710" y="5739927"/>
            <a:ext cx="3624715" cy="1173929"/>
            <a:chOff x="0" y="0"/>
            <a:chExt cx="1806866" cy="585186"/>
          </a:xfrm>
        </p:grpSpPr>
        <p:sp>
          <p:nvSpPr>
            <p:cNvPr id="4" name="Freeform 4"/>
            <p:cNvSpPr/>
            <p:nvPr/>
          </p:nvSpPr>
          <p:spPr>
            <a:xfrm>
              <a:off x="0" y="0"/>
              <a:ext cx="1806866" cy="585186"/>
            </a:xfrm>
            <a:custGeom>
              <a:avLst/>
              <a:gdLst/>
              <a:ahLst/>
              <a:cxnLst/>
              <a:rect l="l" t="t" r="r" b="b"/>
              <a:pathLst>
                <a:path w="1806866" h="585186">
                  <a:moveTo>
                    <a:pt x="0" y="0"/>
                  </a:moveTo>
                  <a:lnTo>
                    <a:pt x="1806866" y="0"/>
                  </a:lnTo>
                  <a:lnTo>
                    <a:pt x="1806866" y="585186"/>
                  </a:lnTo>
                  <a:lnTo>
                    <a:pt x="0" y="585186"/>
                  </a:lnTo>
                  <a:close/>
                </a:path>
              </a:pathLst>
            </a:custGeom>
            <a:solidFill>
              <a:srgbClr val="38761D"/>
            </a:solidFill>
          </p:spPr>
        </p:sp>
      </p:grpSp>
      <p:grpSp>
        <p:nvGrpSpPr>
          <p:cNvPr id="5" name="Group 5"/>
          <p:cNvGrpSpPr/>
          <p:nvPr/>
        </p:nvGrpSpPr>
        <p:grpSpPr>
          <a:xfrm>
            <a:off x="3187630" y="5352631"/>
            <a:ext cx="5015300" cy="1561225"/>
            <a:chOff x="0" y="0"/>
            <a:chExt cx="6687067" cy="2081633"/>
          </a:xfrm>
        </p:grpSpPr>
        <p:sp>
          <p:nvSpPr>
            <p:cNvPr id="6" name="TextBox 6"/>
            <p:cNvSpPr txBox="1"/>
            <p:nvPr/>
          </p:nvSpPr>
          <p:spPr>
            <a:xfrm>
              <a:off x="0" y="657189"/>
              <a:ext cx="4427510" cy="1424443"/>
            </a:xfrm>
            <a:prstGeom prst="rect">
              <a:avLst/>
            </a:prstGeom>
          </p:spPr>
          <p:txBody>
            <a:bodyPr lIns="0" tIns="0" rIns="0" bIns="0" rtlCol="0" anchor="t">
              <a:spAutoFit/>
            </a:bodyPr>
            <a:lstStyle/>
            <a:p>
              <a:pPr algn="l">
                <a:lnSpc>
                  <a:spcPts val="2897"/>
                </a:lnSpc>
              </a:pPr>
              <a:r>
                <a:rPr lang="en-US" sz="2130">
                  <a:solidFill>
                    <a:srgbClr val="FFFFFF"/>
                  </a:solidFill>
                  <a:latin typeface="Helveticish"/>
                </a:rPr>
                <a:t>Are farmers at risk of developing COVID-19? Yes!</a:t>
              </a:r>
            </a:p>
          </p:txBody>
        </p:sp>
        <p:sp>
          <p:nvSpPr>
            <p:cNvPr id="7" name="TextBox 7"/>
            <p:cNvSpPr txBox="1"/>
            <p:nvPr/>
          </p:nvSpPr>
          <p:spPr>
            <a:xfrm>
              <a:off x="4702321" y="0"/>
              <a:ext cx="1984746" cy="891397"/>
            </a:xfrm>
            <a:prstGeom prst="rect">
              <a:avLst/>
            </a:prstGeom>
          </p:spPr>
          <p:txBody>
            <a:bodyPr lIns="0" tIns="0" rIns="0" bIns="0" rtlCol="0" anchor="t">
              <a:spAutoFit/>
            </a:bodyPr>
            <a:lstStyle/>
            <a:p>
              <a:pPr>
                <a:lnSpc>
                  <a:spcPts val="2672"/>
                </a:lnSpc>
              </a:pPr>
              <a:endParaRPr/>
            </a:p>
            <a:p>
              <a:pPr algn="l">
                <a:lnSpc>
                  <a:spcPts val="2672"/>
                </a:lnSpc>
              </a:pPr>
              <a:endParaRPr/>
            </a:p>
          </p:txBody>
        </p:sp>
        <p:sp>
          <p:nvSpPr>
            <p:cNvPr id="8" name="TextBox 8"/>
            <p:cNvSpPr txBox="1"/>
            <p:nvPr/>
          </p:nvSpPr>
          <p:spPr>
            <a:xfrm>
              <a:off x="4702321" y="648886"/>
              <a:ext cx="1984746" cy="452210"/>
            </a:xfrm>
            <a:prstGeom prst="rect">
              <a:avLst/>
            </a:prstGeom>
          </p:spPr>
          <p:txBody>
            <a:bodyPr lIns="0" tIns="0" rIns="0" bIns="0" rtlCol="0" anchor="t">
              <a:spAutoFit/>
            </a:bodyPr>
            <a:lstStyle/>
            <a:p>
              <a:pPr algn="l">
                <a:lnSpc>
                  <a:spcPts val="2897"/>
                </a:lnSpc>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85522" y="7074466"/>
            <a:ext cx="7280884" cy="217170"/>
          </a:xfrm>
          <a:prstGeom prst="rect">
            <a:avLst/>
          </a:prstGeom>
        </p:spPr>
        <p:txBody>
          <a:bodyPr lIns="0" tIns="0" rIns="0" bIns="0" rtlCol="0" anchor="t">
            <a:spAutoFit/>
          </a:bodyPr>
          <a:lstStyle/>
          <a:p>
            <a:pPr>
              <a:lnSpc>
                <a:spcPts val="1679"/>
              </a:lnSpc>
            </a:pPr>
            <a:r>
              <a:rPr lang="en-US" sz="1200">
                <a:solidFill>
                  <a:srgbClr val="FFFFFF"/>
                </a:solidFill>
                <a:latin typeface="Arimo"/>
              </a:rPr>
              <a:t>Source: CDC/Agricultural Industry Guidance</a:t>
            </a:r>
          </a:p>
        </p:txBody>
      </p:sp>
      <p:grpSp>
        <p:nvGrpSpPr>
          <p:cNvPr id="3" name="Group 3"/>
          <p:cNvGrpSpPr/>
          <p:nvPr/>
        </p:nvGrpSpPr>
        <p:grpSpPr>
          <a:xfrm>
            <a:off x="2871710" y="5643021"/>
            <a:ext cx="5189744" cy="1334714"/>
            <a:chOff x="0" y="0"/>
            <a:chExt cx="2587009" cy="665335"/>
          </a:xfrm>
        </p:grpSpPr>
        <p:sp>
          <p:nvSpPr>
            <p:cNvPr id="4" name="Freeform 4"/>
            <p:cNvSpPr/>
            <p:nvPr/>
          </p:nvSpPr>
          <p:spPr>
            <a:xfrm>
              <a:off x="0" y="0"/>
              <a:ext cx="2587009" cy="665335"/>
            </a:xfrm>
            <a:custGeom>
              <a:avLst/>
              <a:gdLst/>
              <a:ahLst/>
              <a:cxnLst/>
              <a:rect l="l" t="t" r="r" b="b"/>
              <a:pathLst>
                <a:path w="2587009" h="665335">
                  <a:moveTo>
                    <a:pt x="0" y="0"/>
                  </a:moveTo>
                  <a:lnTo>
                    <a:pt x="2587009" y="0"/>
                  </a:lnTo>
                  <a:lnTo>
                    <a:pt x="2587009" y="665335"/>
                  </a:lnTo>
                  <a:lnTo>
                    <a:pt x="0" y="665335"/>
                  </a:lnTo>
                  <a:close/>
                </a:path>
              </a:pathLst>
            </a:custGeom>
            <a:solidFill>
              <a:srgbClr val="38761D"/>
            </a:solidFill>
          </p:spPr>
        </p:sp>
      </p:grpSp>
      <p:grpSp>
        <p:nvGrpSpPr>
          <p:cNvPr id="5" name="Group 5"/>
          <p:cNvGrpSpPr/>
          <p:nvPr/>
        </p:nvGrpSpPr>
        <p:grpSpPr>
          <a:xfrm>
            <a:off x="2983498" y="5279852"/>
            <a:ext cx="7969691" cy="1922249"/>
            <a:chOff x="0" y="0"/>
            <a:chExt cx="10626254" cy="2562998"/>
          </a:xfrm>
        </p:grpSpPr>
        <p:sp>
          <p:nvSpPr>
            <p:cNvPr id="6" name="TextBox 6"/>
            <p:cNvSpPr txBox="1"/>
            <p:nvPr/>
          </p:nvSpPr>
          <p:spPr>
            <a:xfrm>
              <a:off x="0" y="657189"/>
              <a:ext cx="7035648" cy="1905809"/>
            </a:xfrm>
            <a:prstGeom prst="rect">
              <a:avLst/>
            </a:prstGeom>
          </p:spPr>
          <p:txBody>
            <a:bodyPr lIns="0" tIns="0" rIns="0" bIns="0" rtlCol="0" anchor="t">
              <a:spAutoFit/>
            </a:bodyPr>
            <a:lstStyle/>
            <a:p>
              <a:pPr>
                <a:lnSpc>
                  <a:spcPts val="2896"/>
                </a:lnSpc>
              </a:pPr>
              <a:r>
                <a:rPr lang="en-US" sz="2130">
                  <a:solidFill>
                    <a:srgbClr val="FFFFFF"/>
                  </a:solidFill>
                  <a:latin typeface="Helveticish"/>
                </a:rPr>
                <a:t>COVID-19 adds stress and challenges to busy farmers, but rushed decisions can harm your safety and health. </a:t>
              </a:r>
            </a:p>
            <a:p>
              <a:pPr algn="l">
                <a:lnSpc>
                  <a:spcPts val="2896"/>
                </a:lnSpc>
              </a:pPr>
              <a:endParaRPr lang="en-US" sz="2130">
                <a:solidFill>
                  <a:srgbClr val="FFFFFF"/>
                </a:solidFill>
                <a:latin typeface="Helveticish"/>
              </a:endParaRPr>
            </a:p>
          </p:txBody>
        </p:sp>
        <p:sp>
          <p:nvSpPr>
            <p:cNvPr id="7" name="TextBox 7"/>
            <p:cNvSpPr txBox="1"/>
            <p:nvPr/>
          </p:nvSpPr>
          <p:spPr>
            <a:xfrm>
              <a:off x="7472343" y="0"/>
              <a:ext cx="3153911" cy="891397"/>
            </a:xfrm>
            <a:prstGeom prst="rect">
              <a:avLst/>
            </a:prstGeom>
          </p:spPr>
          <p:txBody>
            <a:bodyPr lIns="0" tIns="0" rIns="0" bIns="0" rtlCol="0" anchor="t">
              <a:spAutoFit/>
            </a:bodyPr>
            <a:lstStyle/>
            <a:p>
              <a:pPr>
                <a:lnSpc>
                  <a:spcPts val="2672"/>
                </a:lnSpc>
              </a:pPr>
              <a:endParaRPr/>
            </a:p>
            <a:p>
              <a:pPr algn="l">
                <a:lnSpc>
                  <a:spcPts val="2672"/>
                </a:lnSpc>
              </a:pPr>
              <a:endParaRPr/>
            </a:p>
          </p:txBody>
        </p:sp>
        <p:sp>
          <p:nvSpPr>
            <p:cNvPr id="8" name="TextBox 8"/>
            <p:cNvSpPr txBox="1"/>
            <p:nvPr/>
          </p:nvSpPr>
          <p:spPr>
            <a:xfrm>
              <a:off x="7472343" y="648886"/>
              <a:ext cx="3153911" cy="452210"/>
            </a:xfrm>
            <a:prstGeom prst="rect">
              <a:avLst/>
            </a:prstGeom>
          </p:spPr>
          <p:txBody>
            <a:bodyPr lIns="0" tIns="0" rIns="0" bIns="0" rtlCol="0" anchor="t">
              <a:spAutoFit/>
            </a:bodyPr>
            <a:lstStyle/>
            <a:p>
              <a:pPr algn="l">
                <a:lnSpc>
                  <a:spcPts val="2897"/>
                </a:lnSpc>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85522" y="7204623"/>
            <a:ext cx="7280884" cy="217170"/>
          </a:xfrm>
          <a:prstGeom prst="rect">
            <a:avLst/>
          </a:prstGeom>
        </p:spPr>
        <p:txBody>
          <a:bodyPr lIns="0" tIns="0" rIns="0" bIns="0" rtlCol="0" anchor="t">
            <a:spAutoFit/>
          </a:bodyPr>
          <a:lstStyle/>
          <a:p>
            <a:pPr>
              <a:lnSpc>
                <a:spcPts val="1679"/>
              </a:lnSpc>
            </a:pPr>
            <a:r>
              <a:rPr lang="en-US" sz="1200">
                <a:solidFill>
                  <a:srgbClr val="000000"/>
                </a:solidFill>
                <a:latin typeface="Arimo"/>
              </a:rPr>
              <a:t>Source: CDC Agricultural Industry Guidance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85522" y="7204623"/>
            <a:ext cx="7280884" cy="217170"/>
          </a:xfrm>
          <a:prstGeom prst="rect">
            <a:avLst/>
          </a:prstGeom>
        </p:spPr>
        <p:txBody>
          <a:bodyPr lIns="0" tIns="0" rIns="0" bIns="0" rtlCol="0" anchor="t">
            <a:spAutoFit/>
          </a:bodyPr>
          <a:lstStyle/>
          <a:p>
            <a:pPr>
              <a:lnSpc>
                <a:spcPts val="1679"/>
              </a:lnSpc>
            </a:pPr>
            <a:r>
              <a:rPr lang="en-US" sz="1200">
                <a:solidFill>
                  <a:srgbClr val="FFFFFF"/>
                </a:solidFill>
                <a:latin typeface="Arimo"/>
              </a:rPr>
              <a:t>Source: CDC Agricultural Industry Guidance</a:t>
            </a:r>
          </a:p>
        </p:txBody>
      </p:sp>
      <p:grpSp>
        <p:nvGrpSpPr>
          <p:cNvPr id="3" name="Group 3"/>
          <p:cNvGrpSpPr/>
          <p:nvPr/>
        </p:nvGrpSpPr>
        <p:grpSpPr>
          <a:xfrm>
            <a:off x="875500" y="4812598"/>
            <a:ext cx="7566687" cy="2165137"/>
            <a:chOff x="0" y="0"/>
            <a:chExt cx="3771879" cy="1079288"/>
          </a:xfrm>
        </p:grpSpPr>
        <p:sp>
          <p:nvSpPr>
            <p:cNvPr id="4" name="Freeform 4"/>
            <p:cNvSpPr/>
            <p:nvPr/>
          </p:nvSpPr>
          <p:spPr>
            <a:xfrm>
              <a:off x="0" y="0"/>
              <a:ext cx="3771879" cy="1079288"/>
            </a:xfrm>
            <a:custGeom>
              <a:avLst/>
              <a:gdLst/>
              <a:ahLst/>
              <a:cxnLst/>
              <a:rect l="l" t="t" r="r" b="b"/>
              <a:pathLst>
                <a:path w="3771879" h="1079288">
                  <a:moveTo>
                    <a:pt x="0" y="0"/>
                  </a:moveTo>
                  <a:lnTo>
                    <a:pt x="3771879" y="0"/>
                  </a:lnTo>
                  <a:lnTo>
                    <a:pt x="3771879" y="1079288"/>
                  </a:lnTo>
                  <a:lnTo>
                    <a:pt x="0" y="1079288"/>
                  </a:lnTo>
                  <a:close/>
                </a:path>
              </a:pathLst>
            </a:custGeom>
            <a:solidFill>
              <a:srgbClr val="38761D"/>
            </a:solidFill>
          </p:spPr>
        </p:sp>
      </p:grpSp>
      <p:sp>
        <p:nvSpPr>
          <p:cNvPr id="5" name="TextBox 5"/>
          <p:cNvSpPr txBox="1"/>
          <p:nvPr/>
        </p:nvSpPr>
        <p:spPr>
          <a:xfrm>
            <a:off x="989827" y="5185215"/>
            <a:ext cx="7213103" cy="1475190"/>
          </a:xfrm>
          <a:prstGeom prst="rect">
            <a:avLst/>
          </a:prstGeom>
        </p:spPr>
        <p:txBody>
          <a:bodyPr lIns="0" tIns="0" rIns="0" bIns="0" rtlCol="0" anchor="t">
            <a:spAutoFit/>
          </a:bodyPr>
          <a:lstStyle/>
          <a:p>
            <a:pPr marL="351663" lvl="1" indent="-175832">
              <a:lnSpc>
                <a:spcPts val="2982"/>
              </a:lnSpc>
              <a:buFont typeface="Arial"/>
              <a:buChar char="•"/>
            </a:pPr>
            <a:r>
              <a:rPr lang="en-US" sz="2130">
                <a:solidFill>
                  <a:srgbClr val="FFFFFF"/>
                </a:solidFill>
                <a:latin typeface="Helveticish"/>
              </a:rPr>
              <a:t>Install shields or barriers, such as plexiglass, between farmworkers</a:t>
            </a:r>
          </a:p>
          <a:p>
            <a:pPr marL="351663" lvl="1" indent="-175832">
              <a:lnSpc>
                <a:spcPts val="2982"/>
              </a:lnSpc>
              <a:spcBef>
                <a:spcPct val="0"/>
              </a:spcBef>
              <a:buFont typeface="Arial"/>
              <a:buChar char="•"/>
            </a:pPr>
            <a:r>
              <a:rPr lang="en-US" sz="2130">
                <a:solidFill>
                  <a:srgbClr val="FFFFFF"/>
                </a:solidFill>
                <a:latin typeface="Helveticish"/>
              </a:rPr>
              <a:t>Encourage farmworkers to wear cloth face coverings </a:t>
            </a:r>
          </a:p>
          <a:p>
            <a:pPr algn="ctr">
              <a:lnSpc>
                <a:spcPts val="2982"/>
              </a:lnSpc>
              <a:spcBef>
                <a:spcPct val="0"/>
              </a:spcBef>
            </a:pPr>
            <a:endParaRPr lang="en-US" sz="2130">
              <a:solidFill>
                <a:srgbClr val="FFFFFF"/>
              </a:solidFill>
              <a:latin typeface="Helveticish"/>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85522" y="7204623"/>
            <a:ext cx="7280884" cy="217170"/>
          </a:xfrm>
          <a:prstGeom prst="rect">
            <a:avLst/>
          </a:prstGeom>
        </p:spPr>
        <p:txBody>
          <a:bodyPr lIns="0" tIns="0" rIns="0" bIns="0" rtlCol="0" anchor="t">
            <a:spAutoFit/>
          </a:bodyPr>
          <a:lstStyle/>
          <a:p>
            <a:pPr>
              <a:lnSpc>
                <a:spcPts val="1679"/>
              </a:lnSpc>
            </a:pPr>
            <a:r>
              <a:rPr lang="en-US" sz="1200">
                <a:solidFill>
                  <a:srgbClr val="000000"/>
                </a:solidFill>
                <a:latin typeface="Arimo"/>
              </a:rPr>
              <a:t>Source: CDC Agricultural Industry Guidance</a:t>
            </a:r>
          </a:p>
        </p:txBody>
      </p:sp>
      <p:grpSp>
        <p:nvGrpSpPr>
          <p:cNvPr id="3" name="Group 3"/>
          <p:cNvGrpSpPr/>
          <p:nvPr/>
        </p:nvGrpSpPr>
        <p:grpSpPr>
          <a:xfrm>
            <a:off x="456572" y="5508536"/>
            <a:ext cx="4115484" cy="864998"/>
            <a:chOff x="0" y="0"/>
            <a:chExt cx="1794256" cy="377119"/>
          </a:xfrm>
        </p:grpSpPr>
        <p:sp>
          <p:nvSpPr>
            <p:cNvPr id="4" name="Freeform 4"/>
            <p:cNvSpPr/>
            <p:nvPr/>
          </p:nvSpPr>
          <p:spPr>
            <a:xfrm>
              <a:off x="0" y="0"/>
              <a:ext cx="1794256" cy="377119"/>
            </a:xfrm>
            <a:custGeom>
              <a:avLst/>
              <a:gdLst/>
              <a:ahLst/>
              <a:cxnLst/>
              <a:rect l="l" t="t" r="r" b="b"/>
              <a:pathLst>
                <a:path w="1794256" h="377119">
                  <a:moveTo>
                    <a:pt x="0" y="0"/>
                  </a:moveTo>
                  <a:lnTo>
                    <a:pt x="1794256" y="0"/>
                  </a:lnTo>
                  <a:lnTo>
                    <a:pt x="1794256" y="377119"/>
                  </a:lnTo>
                  <a:lnTo>
                    <a:pt x="0" y="377119"/>
                  </a:lnTo>
                  <a:close/>
                </a:path>
              </a:pathLst>
            </a:custGeom>
            <a:solidFill>
              <a:srgbClr val="38761D"/>
            </a:solidFill>
          </p:spPr>
        </p:sp>
      </p:grpSp>
      <p:grpSp>
        <p:nvGrpSpPr>
          <p:cNvPr id="5" name="Group 5"/>
          <p:cNvGrpSpPr/>
          <p:nvPr/>
        </p:nvGrpSpPr>
        <p:grpSpPr>
          <a:xfrm>
            <a:off x="602450" y="5067513"/>
            <a:ext cx="5695010" cy="1200209"/>
            <a:chOff x="0" y="0"/>
            <a:chExt cx="7593346" cy="1600278"/>
          </a:xfrm>
        </p:grpSpPr>
        <p:sp>
          <p:nvSpPr>
            <p:cNvPr id="6" name="TextBox 6"/>
            <p:cNvSpPr txBox="1"/>
            <p:nvPr/>
          </p:nvSpPr>
          <p:spPr>
            <a:xfrm>
              <a:off x="0" y="657189"/>
              <a:ext cx="5027558" cy="943089"/>
            </a:xfrm>
            <a:prstGeom prst="rect">
              <a:avLst/>
            </a:prstGeom>
          </p:spPr>
          <p:txBody>
            <a:bodyPr lIns="0" tIns="0" rIns="0" bIns="0" rtlCol="0" anchor="t">
              <a:spAutoFit/>
            </a:bodyPr>
            <a:lstStyle/>
            <a:p>
              <a:pPr algn="l">
                <a:lnSpc>
                  <a:spcPts val="2897"/>
                </a:lnSpc>
              </a:pPr>
              <a:r>
                <a:rPr lang="en-US" sz="2130">
                  <a:solidFill>
                    <a:srgbClr val="FFFFFF"/>
                  </a:solidFill>
                  <a:latin typeface="Helveticish"/>
                </a:rPr>
                <a:t>Don't forget to wear gloves when cleaning and disinfecting.</a:t>
              </a:r>
            </a:p>
          </p:txBody>
        </p:sp>
        <p:sp>
          <p:nvSpPr>
            <p:cNvPr id="7" name="TextBox 7"/>
            <p:cNvSpPr txBox="1"/>
            <p:nvPr/>
          </p:nvSpPr>
          <p:spPr>
            <a:xfrm>
              <a:off x="5339613" y="0"/>
              <a:ext cx="2253733" cy="891397"/>
            </a:xfrm>
            <a:prstGeom prst="rect">
              <a:avLst/>
            </a:prstGeom>
          </p:spPr>
          <p:txBody>
            <a:bodyPr lIns="0" tIns="0" rIns="0" bIns="0" rtlCol="0" anchor="t">
              <a:spAutoFit/>
            </a:bodyPr>
            <a:lstStyle/>
            <a:p>
              <a:pPr>
                <a:lnSpc>
                  <a:spcPts val="2672"/>
                </a:lnSpc>
              </a:pPr>
              <a:endParaRPr/>
            </a:p>
            <a:p>
              <a:pPr algn="l">
                <a:lnSpc>
                  <a:spcPts val="2672"/>
                </a:lnSpc>
              </a:pPr>
              <a:endParaRPr/>
            </a:p>
          </p:txBody>
        </p:sp>
        <p:sp>
          <p:nvSpPr>
            <p:cNvPr id="8" name="TextBox 8"/>
            <p:cNvSpPr txBox="1"/>
            <p:nvPr/>
          </p:nvSpPr>
          <p:spPr>
            <a:xfrm>
              <a:off x="5339613" y="648886"/>
              <a:ext cx="2253733" cy="452210"/>
            </a:xfrm>
            <a:prstGeom prst="rect">
              <a:avLst/>
            </a:prstGeom>
          </p:spPr>
          <p:txBody>
            <a:bodyPr lIns="0" tIns="0" rIns="0" bIns="0" rtlCol="0" anchor="t">
              <a:spAutoFit/>
            </a:bodyPr>
            <a:lstStyle/>
            <a:p>
              <a:pPr algn="l">
                <a:lnSpc>
                  <a:spcPts val="2897"/>
                </a:lnSpc>
              </a:pPr>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C8D98BF3A0E4443A8354F8AC6667989" ma:contentTypeVersion="4" ma:contentTypeDescription="Create a new document." ma:contentTypeScope="" ma:versionID="99b70ed2d524d8b262e956d58ba0554c">
  <xsd:schema xmlns:xsd="http://www.w3.org/2001/XMLSchema" xmlns:xs="http://www.w3.org/2001/XMLSchema" xmlns:p="http://schemas.microsoft.com/office/2006/metadata/properties" xmlns:ns2="7d17a6bd-8866-4bef-867b-70c8d49f7be8" targetNamespace="http://schemas.microsoft.com/office/2006/metadata/properties" ma:root="true" ma:fieldsID="8cf98cad150a31ef7751857f2a25ac37" ns2:_="">
    <xsd:import namespace="7d17a6bd-8866-4bef-867b-70c8d49f7be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17a6bd-8866-4bef-867b-70c8d49f7b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BBBE07-C655-4A5F-99E4-9E190326B2B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AC60C3B-A5B4-433D-89B7-1B9A9404E687}">
  <ds:schemaRefs>
    <ds:schemaRef ds:uri="http://schemas.microsoft.com/sharepoint/v3/contenttype/forms"/>
  </ds:schemaRefs>
</ds:datastoreItem>
</file>

<file path=customXml/itemProps3.xml><?xml version="1.0" encoding="utf-8"?>
<ds:datastoreItem xmlns:ds="http://schemas.openxmlformats.org/officeDocument/2006/customXml" ds:itemID="{DE309505-5064-493A-8084-9E4D959B7A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17a6bd-8866-4bef-867b-70c8d49f7b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TotalTime>
  <Words>1883</Words>
  <Application>Microsoft Macintosh PowerPoint</Application>
  <PresentationFormat>Custom</PresentationFormat>
  <Paragraphs>175</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Helveticish</vt:lpstr>
      <vt:lpstr>Helveticish Bold</vt:lpstr>
      <vt:lpstr>Calibri</vt:lpstr>
      <vt:lpstr>Arimo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 SAFETY</dc:title>
  <dc:creator>Patterson, Jennifer J</dc:creator>
  <cp:lastModifiedBy>Shaw,Michaela L</cp:lastModifiedBy>
  <cp:revision>7</cp:revision>
  <dcterms:created xsi:type="dcterms:W3CDTF">2006-08-16T00:00:00Z</dcterms:created>
  <dcterms:modified xsi:type="dcterms:W3CDTF">2020-06-05T13:31:40Z</dcterms:modified>
  <dc:identifier>DADS7Vyo85U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0x0101008C8D98BF3A0E4443A8354F8AC6667989</vt:lpwstr>
  </property>
</Properties>
</file>